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58" r:id="rId4"/>
    <p:sldId id="257" r:id="rId5"/>
    <p:sldId id="259" r:id="rId6"/>
    <p:sldId id="260" r:id="rId7"/>
    <p:sldId id="261" r:id="rId8"/>
    <p:sldId id="272" r:id="rId9"/>
    <p:sldId id="262" r:id="rId10"/>
    <p:sldId id="263" r:id="rId11"/>
    <p:sldId id="264" r:id="rId12"/>
    <p:sldId id="265" r:id="rId13"/>
    <p:sldId id="266" r:id="rId14"/>
    <p:sldId id="271" r:id="rId15"/>
    <p:sldId id="268" r:id="rId16"/>
    <p:sldId id="267" r:id="rId17"/>
  </p:sldIdLst>
  <p:sldSz cx="9144000" cy="6858000" type="letter"/>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8" autoAdjust="0"/>
    <p:restoredTop sz="94660"/>
  </p:normalViewPr>
  <p:slideViewPr>
    <p:cSldViewPr>
      <p:cViewPr>
        <p:scale>
          <a:sx n="66" d="100"/>
          <a:sy n="66" d="100"/>
        </p:scale>
        <p:origin x="-1458" y="-1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3163858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1332821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25091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2542657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8" name="7 Marcador de pie de página"/>
          <p:cNvSpPr>
            <a:spLocks noGrp="1"/>
          </p:cNvSpPr>
          <p:nvPr>
            <p:ph type="ftr" sz="quarter" idx="11"/>
          </p:nvPr>
        </p:nvSpPr>
        <p:spPr/>
        <p:txBody>
          <a:bodyPr/>
          <a:lstStyle/>
          <a:p>
            <a:endParaRPr lang="es-MX" dirty="0"/>
          </a:p>
        </p:txBody>
      </p:sp>
      <p:sp>
        <p:nvSpPr>
          <p:cNvPr id="9" name="8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3733691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4" name="3 Marcador de pie de página"/>
          <p:cNvSpPr>
            <a:spLocks noGrp="1"/>
          </p:cNvSpPr>
          <p:nvPr>
            <p:ph type="ftr" sz="quarter" idx="11"/>
          </p:nvPr>
        </p:nvSpPr>
        <p:spPr/>
        <p:txBody>
          <a:bodyPr/>
          <a:lstStyle/>
          <a:p>
            <a:endParaRPr lang="es-MX" dirty="0"/>
          </a:p>
        </p:txBody>
      </p:sp>
      <p:sp>
        <p:nvSpPr>
          <p:cNvPr id="5" name="4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2982934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3" name="2 Marcador de pie de página"/>
          <p:cNvSpPr>
            <a:spLocks noGrp="1"/>
          </p:cNvSpPr>
          <p:nvPr>
            <p:ph type="ftr" sz="quarter" idx="11"/>
          </p:nvPr>
        </p:nvSpPr>
        <p:spPr/>
        <p:txBody>
          <a:bodyPr/>
          <a:lstStyle/>
          <a:p>
            <a:endParaRPr lang="es-MX" dirty="0"/>
          </a:p>
        </p:txBody>
      </p:sp>
      <p:sp>
        <p:nvSpPr>
          <p:cNvPr id="4" name="3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1689440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967530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324910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1372812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A57CFE4D-ED8A-4444-9976-B5F30852FDB4}" type="slidenum">
              <a:rPr lang="es-MX" smtClean="0"/>
              <a:t>‹Nº›</a:t>
            </a:fld>
            <a:endParaRPr lang="es-MX" dirty="0"/>
          </a:p>
        </p:txBody>
      </p:sp>
    </p:spTree>
    <p:extLst>
      <p:ext uri="{BB962C8B-B14F-4D97-AF65-F5344CB8AC3E}">
        <p14:creationId xmlns:p14="http://schemas.microsoft.com/office/powerpoint/2010/main" val="39310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862E3F-8F38-458C-9FC3-239298C10CF8}" type="datetimeFigureOut">
              <a:rPr lang="es-MX" smtClean="0"/>
              <a:t>04/12/2013</a:t>
            </a:fld>
            <a:endParaRPr lang="es-MX"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7CFE4D-ED8A-4444-9976-B5F30852FDB4}" type="slidenum">
              <a:rPr lang="es-MX" smtClean="0"/>
              <a:t>‹Nº›</a:t>
            </a:fld>
            <a:endParaRPr lang="es-MX" dirty="0"/>
          </a:p>
        </p:txBody>
      </p:sp>
    </p:spTree>
    <p:extLst>
      <p:ext uri="{BB962C8B-B14F-4D97-AF65-F5344CB8AC3E}">
        <p14:creationId xmlns:p14="http://schemas.microsoft.com/office/powerpoint/2010/main" val="2301557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upload.wikimedia.org/wikipedia/commons/3/33/Transformer3d_col3_es.sv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upload.wikimedia.org/wikipedia/commons/4/49/Transformer_under_load.sv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es.wikipedia.org/wiki/Corrientes_de_Foucaul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upload.wikimedia.org/wikipedia/commons/e/ee/Trafo.JPG"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upload.wikimedia.org/wikipedia/commons/d/d8/Small_toroidal_transformer.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imbologia-electronica.com/simbolos-electricos-electronicos/simbolos-transformadores-electronicos.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ROBOTINA\Desktop\Logotipo-FESA-1024x24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203" y="131199"/>
            <a:ext cx="3135614" cy="729469"/>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2463570" y="1320569"/>
            <a:ext cx="5904656" cy="3970304"/>
          </a:xfrm>
          <a:prstGeom prst="rect">
            <a:avLst/>
          </a:prstGeom>
          <a:noFill/>
        </p:spPr>
        <p:txBody>
          <a:bodyPr wrap="square" lIns="91427" tIns="45713" rIns="91427" bIns="45713" rtlCol="0">
            <a:spAutoFit/>
          </a:bodyPr>
          <a:lstStyle/>
          <a:p>
            <a:pPr algn="ctr"/>
            <a:r>
              <a:rPr lang="es-MX" spc="300" dirty="0" smtClean="0">
                <a:latin typeface="Rockwell" panose="02060603020205020403" pitchFamily="18" charset="0"/>
              </a:rPr>
              <a:t>DIVISIÓN DE DISEÑO Y EDIFICACIÓN</a:t>
            </a:r>
          </a:p>
          <a:p>
            <a:pPr algn="ctr"/>
            <a:endParaRPr lang="es-MX" spc="300" dirty="0" smtClean="0">
              <a:latin typeface="Rockwell" panose="02060603020205020403" pitchFamily="18" charset="0"/>
            </a:endParaRPr>
          </a:p>
          <a:p>
            <a:endParaRPr lang="es-MX" spc="300" dirty="0" smtClean="0">
              <a:latin typeface="Rockwell" panose="02060603020205020403" pitchFamily="18" charset="0"/>
            </a:endParaRPr>
          </a:p>
          <a:p>
            <a:pPr algn="ctr"/>
            <a:r>
              <a:rPr lang="es-MX" spc="300" dirty="0" smtClean="0">
                <a:latin typeface="Rockwell" panose="02060603020205020403" pitchFamily="18" charset="0"/>
              </a:rPr>
              <a:t>ARQUITECTURA</a:t>
            </a:r>
          </a:p>
          <a:p>
            <a:pPr algn="ctr"/>
            <a:endParaRPr lang="es-MX" spc="300" dirty="0" smtClean="0">
              <a:latin typeface="Rockwell" panose="02060603020205020403" pitchFamily="18" charset="0"/>
            </a:endParaRPr>
          </a:p>
          <a:p>
            <a:endParaRPr lang="es-MX" spc="300" dirty="0" smtClean="0">
              <a:latin typeface="Rockwell" panose="02060603020205020403" pitchFamily="18" charset="0"/>
            </a:endParaRPr>
          </a:p>
          <a:p>
            <a:pPr algn="ctr"/>
            <a:r>
              <a:rPr lang="es-MX" spc="300" dirty="0" smtClean="0">
                <a:latin typeface="Rockwell" panose="02060603020205020403" pitchFamily="18" charset="0"/>
              </a:rPr>
              <a:t>ARQUIMECANICA</a:t>
            </a:r>
          </a:p>
          <a:p>
            <a:pPr algn="ctr"/>
            <a:endParaRPr lang="es-MX" spc="300" dirty="0" smtClean="0">
              <a:latin typeface="Rockwell" panose="02060603020205020403" pitchFamily="18" charset="0"/>
            </a:endParaRPr>
          </a:p>
          <a:p>
            <a:pPr algn="ctr"/>
            <a:r>
              <a:rPr lang="es-MX" spc="300" dirty="0" smtClean="0">
                <a:latin typeface="Rockwell" panose="02060603020205020403" pitchFamily="18" charset="0"/>
              </a:rPr>
              <a:t>TRABAJO OPCIONAL</a:t>
            </a:r>
          </a:p>
          <a:p>
            <a:pPr algn="ctr"/>
            <a:endParaRPr lang="es-MX" spc="300" dirty="0" smtClean="0">
              <a:latin typeface="Rockwell" panose="02060603020205020403" pitchFamily="18" charset="0"/>
            </a:endParaRPr>
          </a:p>
          <a:p>
            <a:pPr algn="ctr"/>
            <a:endParaRPr lang="es-MX" spc="300" dirty="0" smtClean="0">
              <a:latin typeface="Rockwell" panose="02060603020205020403" pitchFamily="18" charset="0"/>
            </a:endParaRPr>
          </a:p>
          <a:p>
            <a:pPr algn="ctr"/>
            <a:r>
              <a:rPr lang="es-MX" spc="300" dirty="0" smtClean="0">
                <a:latin typeface="Rockwell" panose="02060603020205020403" pitchFamily="18" charset="0"/>
              </a:rPr>
              <a:t>TRANSFORMADORES ELÉCTRICOS</a:t>
            </a:r>
          </a:p>
          <a:p>
            <a:pPr algn="ctr"/>
            <a:endParaRPr lang="es-MX" spc="300" dirty="0">
              <a:latin typeface="Rockwell" panose="02060603020205020403" pitchFamily="18" charset="0"/>
            </a:endParaRPr>
          </a:p>
          <a:p>
            <a:pPr algn="ctr"/>
            <a:endParaRPr lang="es-MX" spc="300" dirty="0">
              <a:latin typeface="Rockwell" panose="02060603020205020403" pitchFamily="18" charset="0"/>
            </a:endParaRPr>
          </a:p>
        </p:txBody>
      </p:sp>
      <p:sp>
        <p:nvSpPr>
          <p:cNvPr id="8" name="7 CuadroTexto"/>
          <p:cNvSpPr txBox="1"/>
          <p:nvPr/>
        </p:nvSpPr>
        <p:spPr>
          <a:xfrm>
            <a:off x="409203" y="6243870"/>
            <a:ext cx="5904656" cy="438939"/>
          </a:xfrm>
          <a:prstGeom prst="rect">
            <a:avLst/>
          </a:prstGeom>
          <a:noFill/>
        </p:spPr>
        <p:txBody>
          <a:bodyPr wrap="square" lIns="91427" tIns="45713" rIns="91427" bIns="45713" rtlCol="0">
            <a:spAutoFit/>
          </a:bodyPr>
          <a:lstStyle/>
          <a:p>
            <a:r>
              <a:rPr lang="es-MX" sz="1100" spc="300" dirty="0">
                <a:latin typeface="Rockwell" panose="02060603020205020403" pitchFamily="18" charset="0"/>
              </a:rPr>
              <a:t>MAESTRO: </a:t>
            </a:r>
            <a:r>
              <a:rPr lang="es-MX" sz="1100" dirty="0">
                <a:latin typeface="Rockwell" panose="02060603020205020403" pitchFamily="18" charset="0"/>
              </a:rPr>
              <a:t>OLVERA  CAMARENA  JOSÉ  LUÍS</a:t>
            </a:r>
            <a:endParaRPr lang="es-MX" sz="1100" spc="300" dirty="0">
              <a:latin typeface="Rockwell" panose="02060603020205020403" pitchFamily="18" charset="0"/>
            </a:endParaRPr>
          </a:p>
          <a:p>
            <a:r>
              <a:rPr lang="es-MX" sz="1100" spc="300" dirty="0">
                <a:latin typeface="Rockwell" panose="02060603020205020403" pitchFamily="18" charset="0"/>
              </a:rPr>
              <a:t>ALUMNO: MARTIN MORONROY RAMIREZ</a:t>
            </a:r>
          </a:p>
        </p:txBody>
      </p:sp>
    </p:spTree>
    <p:extLst>
      <p:ext uri="{BB962C8B-B14F-4D97-AF65-F5344CB8AC3E}">
        <p14:creationId xmlns:p14="http://schemas.microsoft.com/office/powerpoint/2010/main" val="1286953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899592" y="548680"/>
            <a:ext cx="6696744" cy="4862870"/>
          </a:xfrm>
          <a:prstGeom prst="rect">
            <a:avLst/>
          </a:prstGeom>
          <a:noFill/>
        </p:spPr>
        <p:txBody>
          <a:bodyPr wrap="square" rtlCol="0">
            <a:spAutoFit/>
          </a:bodyPr>
          <a:lstStyle/>
          <a:p>
            <a:r>
              <a:rPr lang="es-MX" dirty="0" smtClean="0"/>
              <a:t>INDICE</a:t>
            </a:r>
          </a:p>
          <a:p>
            <a:endParaRPr lang="es-MX" dirty="0" smtClean="0"/>
          </a:p>
          <a:p>
            <a:pPr marL="285750" indent="-285750">
              <a:buFont typeface="Arial" panose="020B0604020202020204" pitchFamily="34" charset="0"/>
              <a:buChar char="•"/>
            </a:pPr>
            <a:r>
              <a:rPr lang="es-MX" sz="1600" dirty="0" smtClean="0"/>
              <a:t>INTRODUCCIÓN</a:t>
            </a:r>
          </a:p>
          <a:p>
            <a:pPr marL="285750" indent="-285750">
              <a:buFont typeface="Arial" panose="020B0604020202020204" pitchFamily="34" charset="0"/>
              <a:buChar char="•"/>
            </a:pPr>
            <a:endParaRPr lang="es-MX" sz="1600" dirty="0" smtClean="0"/>
          </a:p>
          <a:p>
            <a:pPr marL="285750" indent="-285750">
              <a:buFont typeface="Arial" panose="020B0604020202020204" pitchFamily="34" charset="0"/>
              <a:buChar char="•"/>
            </a:pPr>
            <a:r>
              <a:rPr lang="es-MX" sz="1600" dirty="0" smtClean="0"/>
              <a:t>CONCEPTO</a:t>
            </a:r>
          </a:p>
          <a:p>
            <a:pPr marL="285750" indent="-285750">
              <a:buFont typeface="Arial" panose="020B0604020202020204" pitchFamily="34" charset="0"/>
              <a:buChar char="•"/>
            </a:pPr>
            <a:endParaRPr lang="es-MX" sz="1600" dirty="0" smtClean="0"/>
          </a:p>
          <a:p>
            <a:pPr marL="285750" indent="-285750">
              <a:buFont typeface="Arial" panose="020B0604020202020204" pitchFamily="34" charset="0"/>
              <a:buChar char="•"/>
            </a:pPr>
            <a:r>
              <a:rPr lang="es-MX" sz="1600" dirty="0" smtClean="0"/>
              <a:t>FUNCIONAMIENTO</a:t>
            </a:r>
          </a:p>
          <a:p>
            <a:pPr marL="285750" indent="-285750">
              <a:buFont typeface="Arial" panose="020B0604020202020204" pitchFamily="34" charset="0"/>
              <a:buChar char="•"/>
            </a:pPr>
            <a:endParaRPr lang="es-MX" sz="1600" dirty="0" smtClean="0"/>
          </a:p>
          <a:p>
            <a:pPr marL="285750" indent="-285750">
              <a:buFont typeface="Arial" panose="020B0604020202020204" pitchFamily="34" charset="0"/>
              <a:buChar char="•"/>
            </a:pPr>
            <a:r>
              <a:rPr lang="es-MX" sz="1600" dirty="0" smtClean="0"/>
              <a:t>PARTES PRINCIPALES DE UN </a:t>
            </a:r>
            <a:r>
              <a:rPr lang="es-MX" sz="1600" dirty="0" smtClean="0"/>
              <a:t>TRANSFORMADOR</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dirty="0">
                <a:cs typeface="Arial" panose="020B0604020202020204" pitchFamily="34" charset="0"/>
              </a:rPr>
              <a:t>CLASE DE VENTILACIÓN PARA TRANSFORMADORES Y </a:t>
            </a:r>
            <a:r>
              <a:rPr lang="es-MX" sz="1600" dirty="0" smtClean="0">
                <a:cs typeface="Arial" panose="020B0604020202020204" pitchFamily="34" charset="0"/>
              </a:rPr>
              <a:t>CONFIGURACIONES</a:t>
            </a:r>
            <a:endParaRPr lang="es-MX" sz="1600" dirty="0" smtClean="0"/>
          </a:p>
          <a:p>
            <a:pPr marL="285750" indent="-285750">
              <a:buFont typeface="Arial" panose="020B0604020202020204" pitchFamily="34" charset="0"/>
              <a:buChar char="•"/>
            </a:pPr>
            <a:endParaRPr lang="es-MX" sz="1600" dirty="0" smtClean="0"/>
          </a:p>
          <a:p>
            <a:pPr marL="285750" indent="-285750">
              <a:buFont typeface="Arial" panose="020B0604020202020204" pitchFamily="34" charset="0"/>
              <a:buChar char="•"/>
            </a:pPr>
            <a:r>
              <a:rPr lang="es-ES" sz="1600" dirty="0" smtClean="0"/>
              <a:t>TIPOS DE TRANSFORMADORES</a:t>
            </a:r>
          </a:p>
          <a:p>
            <a:pPr marL="285750" indent="-285750">
              <a:buFont typeface="Arial" panose="020B0604020202020204" pitchFamily="34" charset="0"/>
              <a:buChar char="•"/>
            </a:pPr>
            <a:endParaRPr lang="es-ES" sz="1600" dirty="0" smtClean="0"/>
          </a:p>
          <a:p>
            <a:pPr marL="285750" indent="-285750">
              <a:buFont typeface="Arial" panose="020B0604020202020204" pitchFamily="34" charset="0"/>
              <a:buChar char="•"/>
            </a:pPr>
            <a:r>
              <a:rPr lang="es-ES" sz="1600" dirty="0" smtClean="0"/>
              <a:t>TRASFORMADORES ESPECIALES</a:t>
            </a:r>
          </a:p>
          <a:p>
            <a:pPr marL="285750" indent="-285750">
              <a:buFont typeface="Arial" panose="020B0604020202020204" pitchFamily="34" charset="0"/>
              <a:buChar char="•"/>
            </a:pPr>
            <a:endParaRPr lang="es-ES" sz="1600" dirty="0" smtClean="0"/>
          </a:p>
          <a:p>
            <a:pPr marL="285750" indent="-285750">
              <a:buFont typeface="Arial" panose="020B0604020202020204" pitchFamily="34" charset="0"/>
              <a:buChar char="•"/>
            </a:pPr>
            <a:r>
              <a:rPr lang="es-ES" sz="1600" dirty="0" smtClean="0"/>
              <a:t>CONCLUSIONES</a:t>
            </a:r>
          </a:p>
          <a:p>
            <a:pPr marL="285750" indent="-285750">
              <a:buFont typeface="Arial" panose="020B0604020202020204" pitchFamily="34" charset="0"/>
              <a:buChar char="•"/>
            </a:pPr>
            <a:endParaRPr lang="es-ES" sz="1600" dirty="0" smtClean="0"/>
          </a:p>
          <a:p>
            <a:pPr marL="285750" indent="-285750">
              <a:buFont typeface="Arial" panose="020B0604020202020204" pitchFamily="34" charset="0"/>
              <a:buChar char="•"/>
            </a:pPr>
            <a:r>
              <a:rPr lang="es-ES" sz="1600" dirty="0" smtClean="0"/>
              <a:t>FUENTES</a:t>
            </a:r>
            <a:endParaRPr lang="es-MX" sz="1600" dirty="0"/>
          </a:p>
        </p:txBody>
      </p:sp>
    </p:spTree>
    <p:extLst>
      <p:ext uri="{BB962C8B-B14F-4D97-AF65-F5344CB8AC3E}">
        <p14:creationId xmlns:p14="http://schemas.microsoft.com/office/powerpoint/2010/main" val="330470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187624" y="764704"/>
            <a:ext cx="6768752" cy="4185761"/>
          </a:xfrm>
          <a:prstGeom prst="rect">
            <a:avLst/>
          </a:prstGeom>
        </p:spPr>
        <p:txBody>
          <a:bodyPr wrap="square">
            <a:spAutoFit/>
          </a:bodyPr>
          <a:lstStyle/>
          <a:p>
            <a:r>
              <a:rPr lang="es-ES" sz="1200" dirty="0" smtClean="0">
                <a:latin typeface="Arial" panose="020B0604020202020204" pitchFamily="34" charset="0"/>
                <a:cs typeface="Arial" panose="020B0604020202020204" pitchFamily="34" charset="0"/>
              </a:rPr>
              <a:t>INTRODUCCIÓN </a:t>
            </a:r>
          </a:p>
          <a:p>
            <a:endParaRPr lang="es-ES" sz="1200" dirty="0" smtClean="0">
              <a:latin typeface="Arial" panose="020B0604020202020204" pitchFamily="34" charset="0"/>
              <a:cs typeface="Arial" panose="020B0604020202020204" pitchFamily="34" charset="0"/>
            </a:endParaRPr>
          </a:p>
          <a:p>
            <a:endParaRPr lang="es-ES" sz="1100" dirty="0" smtClean="0">
              <a:latin typeface="Arial" panose="020B0604020202020204" pitchFamily="34" charset="0"/>
              <a:cs typeface="Arial" panose="020B0604020202020204" pitchFamily="34" charset="0"/>
            </a:endParaRPr>
          </a:p>
          <a:p>
            <a:r>
              <a:rPr lang="es-MX" sz="1100" dirty="0" smtClean="0">
                <a:latin typeface="Arial Rounded MT Bold" panose="020F0704030504030204" pitchFamily="34" charset="0"/>
              </a:rPr>
              <a:t>ESTE  DOCUMENTO  ABORDAREMOS  LOS PRINCIPIOS BÁSICOS  SOBRE LOS TRANSFORMADORES ELÉCTRICOS.</a:t>
            </a:r>
          </a:p>
          <a:p>
            <a:r>
              <a:rPr lang="es-MX" sz="1100" dirty="0" smtClean="0">
                <a:latin typeface="Arial Rounded MT Bold" panose="020F0704030504030204" pitchFamily="34" charset="0"/>
              </a:rPr>
              <a:t>LOS TRANSFORMADORES  ELÉCTRICOS AL SER MUY COMPLEJOS SOLO EN EL DOCUMENTOS ABARCAREMOS EL CONCEPTO IDEAL EN EL ÁMBITO  DE INGENIERÍA ELÉCTRICA ASÍ COMO ARQUITECTÓNICO COMO DE ELEMENTOS CLAVES PARA SU REPRESENTACIÓN GRAFICA.</a:t>
            </a:r>
          </a:p>
          <a:p>
            <a:endParaRPr lang="es-MX" sz="1100" dirty="0" smtClean="0">
              <a:latin typeface="Arial Rounded MT Bold" panose="020F0704030504030204" pitchFamily="34" charset="0"/>
            </a:endParaRPr>
          </a:p>
          <a:p>
            <a:r>
              <a:rPr lang="es-MX" sz="1100" dirty="0" smtClean="0">
                <a:latin typeface="Arial Rounded MT Bold" panose="020F0704030504030204" pitchFamily="34" charset="0"/>
              </a:rPr>
              <a:t>POR OTRA PARTE UN ANÁLISIS RÁPIDO DE LOS PRINCIPIOS BÁSICO PARA EL CALCULO DE LOS TRANSFORMADORES MENOS COMPLEJO, DENTRO DE LOS CÁLCULOS BÁSICO ANALIZAREMOS LA PIEZAS BÁSICAS PARA EL FUNCIONAMIENTO CORRECTO DE UN TRANSFORMADOR ELÉCTRICO.</a:t>
            </a:r>
          </a:p>
          <a:p>
            <a:endParaRPr lang="es-MX" sz="1100" dirty="0" smtClean="0">
              <a:latin typeface="Arial Rounded MT Bold" panose="020F0704030504030204" pitchFamily="34" charset="0"/>
            </a:endParaRPr>
          </a:p>
          <a:p>
            <a:r>
              <a:rPr lang="es-MX" sz="1100" dirty="0" smtClean="0">
                <a:latin typeface="Arial Rounded MT Bold" panose="020F0704030504030204" pitchFamily="34" charset="0"/>
              </a:rPr>
              <a:t>POR ULTIMO ANALIZAREMOS EN UN BREVE RESUMEN LOS TIPOS DE TRANSFORMADORES QUE SON MUY COMUNES Y6 ESPECIALES EN NUESTRO CAMPO DE ACCIÓN.</a:t>
            </a:r>
          </a:p>
          <a:p>
            <a:r>
              <a:rPr lang="es-MX" sz="1100" dirty="0" smtClean="0">
                <a:latin typeface="Arial Rounded MT Bold" panose="020F0704030504030204" pitchFamily="34" charset="0"/>
              </a:rPr>
              <a:t>CON ESTO DAREMOS A ENTENDER UN PREDIMENSIONAMIENTO DE LOS ESPACIOS, LOCALES HASTA UN CONOCIMIENTO BÁSICO SOBRE LA INSTALACIÓN DE UN TRANSFORMADOR ELÉCTRICO.</a:t>
            </a:r>
          </a:p>
          <a:p>
            <a:r>
              <a:rPr lang="es-MX" sz="1100" dirty="0" smtClean="0">
                <a:latin typeface="Arial Rounded MT Bold" panose="020F0704030504030204" pitchFamily="34" charset="0"/>
              </a:rPr>
              <a:t> </a:t>
            </a:r>
          </a:p>
          <a:p>
            <a:endParaRPr lang="es-MX" sz="1100" dirty="0" smtClean="0">
              <a:latin typeface="Arial Rounded MT Bold" panose="020F0704030504030204" pitchFamily="34" charset="0"/>
            </a:endParaRPr>
          </a:p>
          <a:p>
            <a:r>
              <a:rPr lang="es-MX" sz="1100" dirty="0" smtClean="0">
                <a:latin typeface="Arial Rounded MT Bold" panose="020F0704030504030204" pitchFamily="34" charset="0"/>
              </a:rPr>
              <a:t>EN ESTE DOCUMENTO EL  ENFOQUE EN LO ARQUITECTÓNICO Y LA INSTALACIÓN ELÉCTRICA ES MUY BUENA PARA ADENTRASE A UN TEMA DE OS COMPLICADO E INCLUSO A OTRA PROFESIÓN.</a:t>
            </a:r>
            <a:endParaRPr lang="es-E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4356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55576" y="764704"/>
            <a:ext cx="4248472" cy="5186035"/>
          </a:xfrm>
          <a:prstGeom prst="rect">
            <a:avLst/>
          </a:prstGeom>
        </p:spPr>
        <p:txBody>
          <a:bodyPr wrap="square">
            <a:spAutoFit/>
          </a:bodyPr>
          <a:lstStyle/>
          <a:p>
            <a:r>
              <a:rPr lang="es-ES" sz="1200" dirty="0" smtClean="0">
                <a:latin typeface="Arial" panose="020B0604020202020204" pitchFamily="34" charset="0"/>
                <a:cs typeface="Arial" panose="020B0604020202020204" pitchFamily="34" charset="0"/>
              </a:rPr>
              <a:t>CONCEPTO </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Denominado transformador a un dispositivo eléctrico que permite aumentar o disminuir la tensión en un circuito eléctrico de corriente alterna, manteniendo la potencia. </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La potencia que ingresa al equipo, en el caso de un transformador ideal (esto es, sin pérdidas), es igual a la que se obtiene a la salida. Las máquinas reales presentan un pequeño porcentaje de pérdidas, dependiendo de su diseño y tamaño, entre otros factores.</a:t>
            </a: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El transformador es un dispositivo que convierte la energía eléctrica alterna de un cierto nivel de tensión, en energía alterna de otro nivel de tensión, basándose en el fenómeno de la inducción electromagnética. </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Está constituido por dos o más bobinas de material conductor, devanadas sobre un núcleo cerrado de material ferromagnético, pero aisladas entre sí eléctricamente. </a:t>
            </a:r>
          </a:p>
          <a:p>
            <a:r>
              <a:rPr lang="es-ES" sz="1100" dirty="0" smtClean="0">
                <a:latin typeface="Arial" panose="020B0604020202020204" pitchFamily="34" charset="0"/>
                <a:cs typeface="Arial" panose="020B0604020202020204" pitchFamily="34" charset="0"/>
              </a:rPr>
              <a:t>La única conexión entre las bobinas la constituye el flujo magnético común que se establece en el núcleo. </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El núcleo, generalmente, es fabricado bien sea de hierro o de láminas apiladas de acero eléctrico, aleación apropiada para optimizar el flujo magnético. Las bobinas o devanados se denominan </a:t>
            </a:r>
            <a:r>
              <a:rPr lang="es-ES" sz="1100" i="1" dirty="0" smtClean="0">
                <a:latin typeface="Arial" panose="020B0604020202020204" pitchFamily="34" charset="0"/>
                <a:cs typeface="Arial" panose="020B0604020202020204" pitchFamily="34" charset="0"/>
              </a:rPr>
              <a:t>primario</a:t>
            </a:r>
            <a:r>
              <a:rPr lang="es-ES" sz="1100" dirty="0" smtClean="0">
                <a:latin typeface="Arial" panose="020B0604020202020204" pitchFamily="34" charset="0"/>
                <a:cs typeface="Arial" panose="020B0604020202020204" pitchFamily="34" charset="0"/>
              </a:rPr>
              <a:t> y </a:t>
            </a:r>
            <a:r>
              <a:rPr lang="es-ES" sz="1100" i="1" dirty="0" smtClean="0">
                <a:latin typeface="Arial" panose="020B0604020202020204" pitchFamily="34" charset="0"/>
                <a:cs typeface="Arial" panose="020B0604020202020204" pitchFamily="34" charset="0"/>
              </a:rPr>
              <a:t>secundario</a:t>
            </a:r>
            <a:r>
              <a:rPr lang="es-ES" sz="1100" dirty="0" smtClean="0">
                <a:latin typeface="Arial" panose="020B0604020202020204" pitchFamily="34" charset="0"/>
                <a:cs typeface="Arial" panose="020B0604020202020204" pitchFamily="34" charset="0"/>
              </a:rPr>
              <a:t> según correspondan a la entrada o salida del sistema en cuestión, respectivamente. </a:t>
            </a:r>
          </a:p>
          <a:p>
            <a:endParaRPr lang="es-ES" sz="1100" dirty="0" smtClean="0">
              <a:latin typeface="Arial" panose="020B0604020202020204" pitchFamily="34" charset="0"/>
              <a:cs typeface="Arial" panose="020B0604020202020204" pitchFamily="34" charset="0"/>
            </a:endParaRPr>
          </a:p>
          <a:p>
            <a:endParaRPr lang="es-ES" sz="1100" dirty="0">
              <a:latin typeface="Arial" panose="020B0604020202020204" pitchFamily="34" charset="0"/>
              <a:cs typeface="Arial" panose="020B0604020202020204" pitchFamily="34" charset="0"/>
            </a:endParaRPr>
          </a:p>
        </p:txBody>
      </p:sp>
      <p:pic>
        <p:nvPicPr>
          <p:cNvPr id="3074" name="Picture 2" descr="File:Transformer3d col3 es.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3850" y="1196752"/>
            <a:ext cx="3164205" cy="237626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5652120" y="3582626"/>
            <a:ext cx="2995935" cy="1107996"/>
          </a:xfrm>
          <a:prstGeom prst="rect">
            <a:avLst/>
          </a:prstGeom>
        </p:spPr>
        <p:txBody>
          <a:bodyPr wrap="square">
            <a:spAutoFit/>
          </a:bodyPr>
          <a:lstStyle/>
          <a:p>
            <a:r>
              <a:rPr lang="es-ES" sz="1100" dirty="0" smtClean="0">
                <a:solidFill>
                  <a:schemeClr val="tx1">
                    <a:lumMod val="50000"/>
                    <a:lumOff val="50000"/>
                  </a:schemeClr>
                </a:solidFill>
              </a:rPr>
              <a:t>Transformador monofásico ideal. Se muestra el flujo magnético que circula solamente a través del núcleo, las bobinas del primario y secundario, el voltaje y corriente aplicados en el primario, y las corrientes y voltajes inducidos en la bobina del secundario</a:t>
            </a:r>
            <a:endParaRPr lang="es-MX" sz="1100" dirty="0">
              <a:solidFill>
                <a:schemeClr val="tx1">
                  <a:lumMod val="50000"/>
                  <a:lumOff val="50000"/>
                </a:schemeClr>
              </a:solidFill>
            </a:endParaRPr>
          </a:p>
        </p:txBody>
      </p:sp>
    </p:spTree>
    <p:extLst>
      <p:ext uri="{BB962C8B-B14F-4D97-AF65-F5344CB8AC3E}">
        <p14:creationId xmlns:p14="http://schemas.microsoft.com/office/powerpoint/2010/main" val="93926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537642"/>
            <a:ext cx="5544616" cy="3539430"/>
          </a:xfrm>
          <a:prstGeom prst="rect">
            <a:avLst/>
          </a:prstGeom>
        </p:spPr>
        <p:txBody>
          <a:bodyPr wrap="square">
            <a:spAutoFit/>
          </a:bodyPr>
          <a:lstStyle/>
          <a:p>
            <a:r>
              <a:rPr lang="es-ES" sz="1200" dirty="0" smtClean="0">
                <a:latin typeface="Arial" panose="020B0604020202020204" pitchFamily="34" charset="0"/>
                <a:cs typeface="Arial" panose="020B0604020202020204" pitchFamily="34" charset="0"/>
              </a:rPr>
              <a:t>FUNCIONAMIENTO </a:t>
            </a:r>
          </a:p>
          <a:p>
            <a:endParaRPr lang="es-ES" sz="12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El principio de funcionamiento del transformador tiene sus bases en la teoría del electromagnetismo resumida en las ecuaciones de maxwell.</a:t>
            </a: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Este elemento eléctrico se basa en el fenómeno de la inducción electromagnética, ya que si aplicamos una fuerza electromotriz alterna en el devanado primario, debido a la variación de la intensidad y sentido de la corriente alterna, se produce la inducción de un flujo magnético variable en el núcleo de hierro.</a:t>
            </a: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Este flujo originará por inducción electromagnética, la aparición de una fuerza electromotriz en el devanado secundario. </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La tensión en el devanado secundario dependerá directamente del número de espiras que tengan los devanados y de la tensión del devanado primario.</a:t>
            </a:r>
          </a:p>
          <a:p>
            <a:endParaRPr lang="es-ES" sz="1100" dirty="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También existen transformadores con más devanados; en este caso, puede existir un devanado "terciario", de menor tensión que el secundario.</a:t>
            </a:r>
          </a:p>
          <a:p>
            <a:endParaRPr lang="es-ES" sz="1100" dirty="0" smtClean="0"/>
          </a:p>
          <a:p>
            <a:endParaRPr lang="es-ES" sz="1100" dirty="0">
              <a:latin typeface="Arial" panose="020B0604020202020204" pitchFamily="34" charset="0"/>
              <a:cs typeface="Arial" panose="020B0604020202020204" pitchFamily="34" charset="0"/>
            </a:endParaRPr>
          </a:p>
        </p:txBody>
      </p:sp>
      <p:pic>
        <p:nvPicPr>
          <p:cNvPr id="1026" name="Picture 2" descr="http://upload.wikimedia.org/wikipedia/commons/e/e6/Transformad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638" y="785044"/>
            <a:ext cx="2379853" cy="1658359"/>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399236" y="2420268"/>
            <a:ext cx="2304255" cy="400110"/>
          </a:xfrm>
          <a:prstGeom prst="rect">
            <a:avLst/>
          </a:prstGeom>
          <a:noFill/>
        </p:spPr>
        <p:txBody>
          <a:bodyPr wrap="square" rtlCol="0">
            <a:spAutoFit/>
          </a:bodyPr>
          <a:lstStyle/>
          <a:p>
            <a:r>
              <a:rPr lang="es-ES" sz="1000" dirty="0" smtClean="0">
                <a:solidFill>
                  <a:schemeClr val="tx1">
                    <a:lumMod val="50000"/>
                    <a:lumOff val="50000"/>
                  </a:schemeClr>
                </a:solidFill>
                <a:effectLst/>
              </a:rPr>
              <a:t>Representación esquemática del transformador.</a:t>
            </a:r>
            <a:endParaRPr lang="es-MX" sz="1000" dirty="0">
              <a:solidFill>
                <a:schemeClr val="tx1">
                  <a:lumMod val="50000"/>
                  <a:lumOff val="50000"/>
                </a:schemeClr>
              </a:solidFill>
            </a:endParaRPr>
          </a:p>
        </p:txBody>
      </p:sp>
      <p:sp>
        <p:nvSpPr>
          <p:cNvPr id="3" name="2 Rectángulo"/>
          <p:cNvSpPr/>
          <p:nvPr/>
        </p:nvSpPr>
        <p:spPr>
          <a:xfrm>
            <a:off x="683568" y="3850010"/>
            <a:ext cx="8136904" cy="1615827"/>
          </a:xfrm>
          <a:prstGeom prst="rect">
            <a:avLst/>
          </a:prstGeom>
        </p:spPr>
        <p:txBody>
          <a:bodyPr wrap="square">
            <a:spAutoFit/>
          </a:bodyPr>
          <a:lstStyle/>
          <a:p>
            <a:r>
              <a:rPr lang="es-ES" sz="1100" dirty="0" smtClean="0">
                <a:latin typeface="Arial" panose="020B0604020202020204" pitchFamily="34" charset="0"/>
                <a:cs typeface="Arial" panose="020B0604020202020204" pitchFamily="34" charset="0"/>
              </a:rPr>
              <a:t>La relación de transformación indica el aumento o decremento que sufre el valor de la tensión de salida con respecto a la tensión de entrada, esto quiere decir, la relación entre la tensión de salida y la de entrada.</a:t>
            </a:r>
          </a:p>
          <a:p>
            <a:r>
              <a:rPr lang="es-ES" sz="1100" dirty="0" smtClean="0">
                <a:latin typeface="Arial" panose="020B0604020202020204" pitchFamily="34" charset="0"/>
                <a:cs typeface="Arial" panose="020B0604020202020204" pitchFamily="34" charset="0"/>
              </a:rPr>
              <a:t>La relación entre la fuerza electromotriz inductora (</a:t>
            </a:r>
            <a:r>
              <a:rPr lang="es-ES" sz="1100" b="1" dirty="0" smtClean="0">
                <a:latin typeface="Arial" panose="020B0604020202020204" pitchFamily="34" charset="0"/>
                <a:cs typeface="Arial" panose="020B0604020202020204" pitchFamily="34" charset="0"/>
              </a:rPr>
              <a:t>Ep</a:t>
            </a:r>
            <a:r>
              <a:rPr lang="es-ES" sz="1100" dirty="0" smtClean="0">
                <a:latin typeface="Arial" panose="020B0604020202020204" pitchFamily="34" charset="0"/>
                <a:cs typeface="Arial" panose="020B0604020202020204" pitchFamily="34" charset="0"/>
              </a:rPr>
              <a:t>), la aplicada al devanado primario y la fuerza electromotriz inducida (</a:t>
            </a:r>
            <a:r>
              <a:rPr lang="es-ES" sz="1100" b="1" dirty="0" smtClean="0">
                <a:latin typeface="Arial" panose="020B0604020202020204" pitchFamily="34" charset="0"/>
                <a:cs typeface="Arial" panose="020B0604020202020204" pitchFamily="34" charset="0"/>
              </a:rPr>
              <a:t>Es</a:t>
            </a:r>
            <a:r>
              <a:rPr lang="es-ES" sz="1100" dirty="0" smtClean="0">
                <a:latin typeface="Arial" panose="020B0604020202020204" pitchFamily="34" charset="0"/>
                <a:cs typeface="Arial" panose="020B0604020202020204" pitchFamily="34" charset="0"/>
              </a:rPr>
              <a:t>), la obtenida en el secundario, es directamente proporcional al número de espiras de los devanados primario (</a:t>
            </a:r>
            <a:r>
              <a:rPr lang="es-ES" sz="1100" b="1" dirty="0" smtClean="0">
                <a:latin typeface="Arial" panose="020B0604020202020204" pitchFamily="34" charset="0"/>
                <a:cs typeface="Arial" panose="020B0604020202020204" pitchFamily="34" charset="0"/>
              </a:rPr>
              <a:t>Np</a:t>
            </a:r>
            <a:r>
              <a:rPr lang="es-ES" sz="1100" dirty="0" smtClean="0">
                <a:latin typeface="Arial" panose="020B0604020202020204" pitchFamily="34" charset="0"/>
                <a:cs typeface="Arial" panose="020B0604020202020204" pitchFamily="34" charset="0"/>
              </a:rPr>
              <a:t>) y secundario (</a:t>
            </a:r>
            <a:r>
              <a:rPr lang="es-ES" sz="1100" b="1" dirty="0" smtClean="0">
                <a:latin typeface="Arial" panose="020B0604020202020204" pitchFamily="34" charset="0"/>
                <a:cs typeface="Arial" panose="020B0604020202020204" pitchFamily="34" charset="0"/>
              </a:rPr>
              <a:t>Ns</a:t>
            </a:r>
            <a:r>
              <a:rPr lang="es-ES" sz="1100" dirty="0" smtClean="0">
                <a:latin typeface="Arial" panose="020B0604020202020204" pitchFamily="34" charset="0"/>
                <a:cs typeface="Arial" panose="020B0604020202020204" pitchFamily="34" charset="0"/>
              </a:rPr>
              <a:t>) , según la ecuación:</a:t>
            </a:r>
          </a:p>
          <a:p>
            <a:endParaRPr lang="es-ES" sz="1100" dirty="0">
              <a:latin typeface="Arial" panose="020B0604020202020204" pitchFamily="34" charset="0"/>
              <a:cs typeface="Arial" panose="020B0604020202020204" pitchFamily="34" charset="0"/>
            </a:endParaRPr>
          </a:p>
          <a:p>
            <a:endParaRPr lang="es-ES" sz="1100" dirty="0" smtClean="0">
              <a:latin typeface="Arial" panose="020B0604020202020204" pitchFamily="34" charset="0"/>
              <a:cs typeface="Arial" panose="020B0604020202020204" pitchFamily="34" charset="0"/>
            </a:endParaRPr>
          </a:p>
          <a:p>
            <a:endParaRPr lang="es-ES" sz="1100" dirty="0">
              <a:latin typeface="Arial" panose="020B0604020202020204" pitchFamily="34" charset="0"/>
              <a:cs typeface="Arial" panose="020B0604020202020204" pitchFamily="34" charset="0"/>
            </a:endParaRPr>
          </a:p>
          <a:p>
            <a:endParaRPr lang="es-ES" sz="1100" dirty="0" smtClean="0">
              <a:latin typeface="Arial" panose="020B0604020202020204" pitchFamily="34" charset="0"/>
              <a:cs typeface="Arial" panose="020B0604020202020204" pitchFamily="34" charset="0"/>
            </a:endParaRPr>
          </a:p>
        </p:txBody>
      </p:sp>
      <p:pic>
        <p:nvPicPr>
          <p:cNvPr id="1028" name="Picture 4" descr="\frac{Ep}{Es}=\frac{Np}{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1920" y="4791195"/>
            <a:ext cx="800100" cy="39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5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404664"/>
            <a:ext cx="5400600" cy="1785104"/>
          </a:xfrm>
          <a:prstGeom prst="rect">
            <a:avLst/>
          </a:prstGeom>
        </p:spPr>
        <p:txBody>
          <a:bodyPr wrap="square">
            <a:spAutoFit/>
          </a:bodyPr>
          <a:lstStyle/>
          <a:p>
            <a:r>
              <a:rPr lang="es-ES" sz="1100" dirty="0" smtClean="0">
                <a:latin typeface="Arial" panose="020B0604020202020204" pitchFamily="34" charset="0"/>
                <a:cs typeface="Arial" panose="020B0604020202020204" pitchFamily="34" charset="0"/>
              </a:rPr>
              <a:t>La </a:t>
            </a:r>
            <a:r>
              <a:rPr lang="es-ES" sz="1100" b="1" dirty="0" smtClean="0">
                <a:latin typeface="Arial" panose="020B0604020202020204" pitchFamily="34" charset="0"/>
                <a:cs typeface="Arial" panose="020B0604020202020204" pitchFamily="34" charset="0"/>
              </a:rPr>
              <a:t>relación de transformación</a:t>
            </a:r>
            <a:r>
              <a:rPr lang="es-ES" sz="1100" dirty="0" smtClean="0">
                <a:latin typeface="Arial" panose="020B0604020202020204" pitchFamily="34" charset="0"/>
                <a:cs typeface="Arial" panose="020B0604020202020204" pitchFamily="34" charset="0"/>
              </a:rPr>
              <a:t> </a:t>
            </a:r>
            <a:r>
              <a:rPr lang="es-ES" sz="1100" b="1" dirty="0" smtClean="0">
                <a:latin typeface="Arial" panose="020B0604020202020204" pitchFamily="34" charset="0"/>
                <a:cs typeface="Arial" panose="020B0604020202020204" pitchFamily="34" charset="0"/>
              </a:rPr>
              <a:t>(m)</a:t>
            </a:r>
            <a:r>
              <a:rPr lang="es-ES" sz="1100" dirty="0" smtClean="0">
                <a:latin typeface="Arial" panose="020B0604020202020204" pitchFamily="34" charset="0"/>
                <a:cs typeface="Arial" panose="020B0604020202020204" pitchFamily="34" charset="0"/>
              </a:rPr>
              <a:t> de la tensión entre el bobinado primario y el bobinado secundario depende de los números de vueltas que tenga cada uno. Si el número de vueltas del secundario es el triple del primario, en el secundario habrá el triple de tensión.</a:t>
            </a:r>
          </a:p>
          <a:p>
            <a:r>
              <a:rPr lang="es-ES" sz="1100" dirty="0" smtClean="0">
                <a:latin typeface="Arial" panose="020B0604020202020204" pitchFamily="34" charset="0"/>
                <a:cs typeface="Arial" panose="020B0604020202020204" pitchFamily="34" charset="0"/>
              </a:rPr>
              <a:t>Donde: </a:t>
            </a:r>
          </a:p>
          <a:p>
            <a:endParaRPr lang="es-E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100" dirty="0" smtClean="0">
                <a:latin typeface="Arial" panose="020B0604020202020204" pitchFamily="34" charset="0"/>
                <a:cs typeface="Arial" panose="020B0604020202020204" pitchFamily="34" charset="0"/>
              </a:rPr>
              <a:t>(</a:t>
            </a:r>
            <a:r>
              <a:rPr lang="es-ES" sz="1100" b="1" dirty="0" smtClean="0">
                <a:latin typeface="Arial" panose="020B0604020202020204" pitchFamily="34" charset="0"/>
                <a:cs typeface="Arial" panose="020B0604020202020204" pitchFamily="34" charset="0"/>
              </a:rPr>
              <a:t>Vp</a:t>
            </a:r>
            <a:r>
              <a:rPr lang="es-ES" sz="1100" dirty="0" smtClean="0">
                <a:latin typeface="Arial" panose="020B0604020202020204" pitchFamily="34" charset="0"/>
                <a:cs typeface="Arial" panose="020B0604020202020204" pitchFamily="34" charset="0"/>
              </a:rPr>
              <a:t>) es la tensión en el devanado primario o tensión de entrada, </a:t>
            </a:r>
          </a:p>
          <a:p>
            <a:pPr marL="171450" indent="-171450">
              <a:buFont typeface="Arial" panose="020B0604020202020204" pitchFamily="34" charset="0"/>
              <a:buChar char="•"/>
            </a:pPr>
            <a:r>
              <a:rPr lang="es-ES" sz="1100" dirty="0" smtClean="0">
                <a:latin typeface="Arial" panose="020B0604020202020204" pitchFamily="34" charset="0"/>
                <a:cs typeface="Arial" panose="020B0604020202020204" pitchFamily="34" charset="0"/>
              </a:rPr>
              <a:t>(</a:t>
            </a:r>
            <a:r>
              <a:rPr lang="es-ES" sz="1100" b="1" dirty="0" smtClean="0">
                <a:latin typeface="Arial" panose="020B0604020202020204" pitchFamily="34" charset="0"/>
                <a:cs typeface="Arial" panose="020B0604020202020204" pitchFamily="34" charset="0"/>
              </a:rPr>
              <a:t>Vs</a:t>
            </a:r>
            <a:r>
              <a:rPr lang="es-ES" sz="1100" dirty="0" smtClean="0">
                <a:latin typeface="Arial" panose="020B0604020202020204" pitchFamily="34" charset="0"/>
                <a:cs typeface="Arial" panose="020B0604020202020204" pitchFamily="34" charset="0"/>
              </a:rPr>
              <a:t>) es la tensión en el devanado secundario o tensión de salida, </a:t>
            </a:r>
          </a:p>
          <a:p>
            <a:pPr marL="171450" indent="-171450">
              <a:buFont typeface="Arial" panose="020B0604020202020204" pitchFamily="34" charset="0"/>
              <a:buChar char="•"/>
            </a:pPr>
            <a:r>
              <a:rPr lang="es-ES" sz="1100" dirty="0" smtClean="0">
                <a:latin typeface="Arial" panose="020B0604020202020204" pitchFamily="34" charset="0"/>
                <a:cs typeface="Arial" panose="020B0604020202020204" pitchFamily="34" charset="0"/>
              </a:rPr>
              <a:t>(</a:t>
            </a:r>
            <a:r>
              <a:rPr lang="es-ES" sz="1100" b="1" dirty="0" smtClean="0">
                <a:latin typeface="Arial" panose="020B0604020202020204" pitchFamily="34" charset="0"/>
                <a:cs typeface="Arial" panose="020B0604020202020204" pitchFamily="34" charset="0"/>
              </a:rPr>
              <a:t>Ip</a:t>
            </a:r>
            <a:r>
              <a:rPr lang="es-ES" sz="1100" dirty="0" smtClean="0">
                <a:latin typeface="Arial" panose="020B0604020202020204" pitchFamily="34" charset="0"/>
                <a:cs typeface="Arial" panose="020B0604020202020204" pitchFamily="34" charset="0"/>
              </a:rPr>
              <a:t>) es la corriente en el devanado primario o corriente de entrada, e</a:t>
            </a:r>
          </a:p>
          <a:p>
            <a:pPr marL="171450" indent="-171450">
              <a:buFont typeface="Arial" panose="020B0604020202020204" pitchFamily="34" charset="0"/>
              <a:buChar char="•"/>
            </a:pPr>
            <a:r>
              <a:rPr lang="es-ES" sz="1100" dirty="0" smtClean="0">
                <a:latin typeface="Arial" panose="020B0604020202020204" pitchFamily="34" charset="0"/>
                <a:cs typeface="Arial" panose="020B0604020202020204" pitchFamily="34" charset="0"/>
              </a:rPr>
              <a:t>(</a:t>
            </a:r>
            <a:r>
              <a:rPr lang="es-ES" sz="1100" b="1" dirty="0" smtClean="0">
                <a:latin typeface="Arial" panose="020B0604020202020204" pitchFamily="34" charset="0"/>
                <a:cs typeface="Arial" panose="020B0604020202020204" pitchFamily="34" charset="0"/>
              </a:rPr>
              <a:t>Is</a:t>
            </a:r>
            <a:r>
              <a:rPr lang="es-ES" sz="1100" dirty="0" smtClean="0">
                <a:latin typeface="Arial" panose="020B0604020202020204" pitchFamily="34" charset="0"/>
                <a:cs typeface="Arial" panose="020B0604020202020204" pitchFamily="34" charset="0"/>
              </a:rPr>
              <a:t>) es la corriente en el devanado secundario o corriente de salida.</a:t>
            </a:r>
            <a:endParaRPr lang="es-MX" sz="1100" dirty="0">
              <a:latin typeface="Arial" panose="020B0604020202020204" pitchFamily="34" charset="0"/>
              <a:cs typeface="Arial" panose="020B0604020202020204" pitchFamily="34" charset="0"/>
            </a:endParaRPr>
          </a:p>
        </p:txBody>
      </p:sp>
      <p:pic>
        <p:nvPicPr>
          <p:cNvPr id="5" name="Picture 6" descr="\frac{Np}{Ns}=\frac{Vp}{Vs}=\frac{I_s}{I_p}= 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800991"/>
            <a:ext cx="1847646" cy="496225"/>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683568" y="2348880"/>
            <a:ext cx="4572000" cy="3816429"/>
          </a:xfrm>
          <a:prstGeom prst="rect">
            <a:avLst/>
          </a:prstGeom>
        </p:spPr>
        <p:txBody>
          <a:bodyPr>
            <a:spAutoFit/>
          </a:bodyPr>
          <a:lstStyle/>
          <a:p>
            <a:r>
              <a:rPr lang="es-ES" sz="1100" dirty="0" smtClean="0">
                <a:latin typeface="Arial" panose="020B0604020202020204" pitchFamily="34" charset="0"/>
                <a:cs typeface="Arial" panose="020B0604020202020204" pitchFamily="34" charset="0"/>
              </a:rPr>
              <a:t>Esta particularidad se utiliza en la red de transporte de energía eléctrica: al poder efectuar el transporte a altas tensiones y pequeñas intensidades, se disminuyen las pérdidas por el efecto Joule y se minimiza el costo de los conductores.</a:t>
            </a:r>
          </a:p>
          <a:p>
            <a:r>
              <a:rPr lang="es-ES" sz="1100" dirty="0" smtClean="0">
                <a:latin typeface="Arial" panose="020B0604020202020204" pitchFamily="34" charset="0"/>
                <a:cs typeface="Arial" panose="020B0604020202020204" pitchFamily="34" charset="0"/>
              </a:rPr>
              <a:t>Así, si el número de espiras (vueltas) del secundario es 100 veces mayor que el del primario, al aplicar una tensión alterna de 230 voltios en el primario, se obtienen 23.000 voltios en el secundario (una relación 100 veces superior, como lo es la relación de espiras). A la relación entre el número de vueltas o espiras del primario y las del secundario se le llama </a:t>
            </a:r>
            <a:r>
              <a:rPr lang="es-ES" sz="1100" i="1" dirty="0" smtClean="0">
                <a:latin typeface="Arial" panose="020B0604020202020204" pitchFamily="34" charset="0"/>
                <a:cs typeface="Arial" panose="020B0604020202020204" pitchFamily="34" charset="0"/>
              </a:rPr>
              <a:t>relación de vueltas</a:t>
            </a:r>
            <a:r>
              <a:rPr lang="es-ES" sz="1100" dirty="0" smtClean="0">
                <a:latin typeface="Arial" panose="020B0604020202020204" pitchFamily="34" charset="0"/>
                <a:cs typeface="Arial" panose="020B0604020202020204" pitchFamily="34" charset="0"/>
              </a:rPr>
              <a:t> del transformador o </a:t>
            </a:r>
            <a:r>
              <a:rPr lang="es-ES" sz="1100" i="1" dirty="0" smtClean="0">
                <a:latin typeface="Arial" panose="020B0604020202020204" pitchFamily="34" charset="0"/>
                <a:cs typeface="Arial" panose="020B0604020202020204" pitchFamily="34" charset="0"/>
              </a:rPr>
              <a:t>relación de transformación</a:t>
            </a:r>
            <a:r>
              <a:rPr lang="es-ES" sz="1100" dirty="0" smtClean="0">
                <a:latin typeface="Arial" panose="020B0604020202020204" pitchFamily="34" charset="0"/>
                <a:cs typeface="Arial" panose="020B0604020202020204" pitchFamily="34" charset="0"/>
              </a:rPr>
              <a:t>.</a:t>
            </a:r>
          </a:p>
          <a:p>
            <a:r>
              <a:rPr lang="es-ES" sz="1100" dirty="0" smtClean="0">
                <a:latin typeface="Arial" panose="020B0604020202020204" pitchFamily="34" charset="0"/>
                <a:cs typeface="Arial" panose="020B0604020202020204" pitchFamily="34" charset="0"/>
              </a:rPr>
              <a:t>Ahora bien, como la potencia eléctrica aplicada en el primario, en caso de un transformador ideal, debe ser igual a la obtenida en el secundario:</a:t>
            </a:r>
          </a:p>
          <a:p>
            <a:endParaRPr lang="es-ES" sz="1100" dirty="0">
              <a:latin typeface="Arial" panose="020B0604020202020204" pitchFamily="34" charset="0"/>
              <a:cs typeface="Arial" panose="020B0604020202020204" pitchFamily="34" charset="0"/>
            </a:endParaRPr>
          </a:p>
          <a:p>
            <a:endParaRPr lang="es-ES" sz="1100" dirty="0" smtClean="0">
              <a:latin typeface="Arial" panose="020B0604020202020204" pitchFamily="34" charset="0"/>
              <a:cs typeface="Arial" panose="020B0604020202020204" pitchFamily="34" charset="0"/>
            </a:endParaRPr>
          </a:p>
          <a:p>
            <a:endParaRPr lang="es-ES" sz="1100" dirty="0">
              <a:latin typeface="Arial" panose="020B0604020202020204" pitchFamily="34" charset="0"/>
              <a:cs typeface="Arial" panose="020B0604020202020204" pitchFamily="34" charset="0"/>
            </a:endParaRP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El producto de la diferencia de potencial por la intensidad (potencia) debe ser constante, con lo que en el caso del ejemplo, si la intensidad circulante por el primario es de 10 amperios, la del secundario será de solo 0,1 amperios (una centésima parte).</a:t>
            </a:r>
            <a:endParaRPr lang="es-ES" sz="1100" dirty="0">
              <a:latin typeface="Arial" panose="020B0604020202020204" pitchFamily="34" charset="0"/>
              <a:cs typeface="Arial" panose="020B0604020202020204" pitchFamily="34" charset="0"/>
            </a:endParaRPr>
          </a:p>
        </p:txBody>
      </p:sp>
      <p:pic>
        <p:nvPicPr>
          <p:cNvPr id="2050" name="Picture 2" descr="V_1 I_1 = V_2 I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5168" y="4941168"/>
            <a:ext cx="914400" cy="1714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Transformer under load.sv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0632" y="2042180"/>
            <a:ext cx="2535238" cy="2028190"/>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5796136" y="4070370"/>
            <a:ext cx="2639734" cy="2092881"/>
          </a:xfrm>
          <a:prstGeom prst="rect">
            <a:avLst/>
          </a:prstGeom>
        </p:spPr>
        <p:txBody>
          <a:bodyPr wrap="square">
            <a:spAutoFit/>
          </a:bodyPr>
          <a:lstStyle/>
          <a:p>
            <a:r>
              <a:rPr lang="es-MX" sz="1000" dirty="0" smtClean="0">
                <a:solidFill>
                  <a:schemeClr val="tx1">
                    <a:lumMod val="50000"/>
                    <a:lumOff val="50000"/>
                  </a:schemeClr>
                </a:solidFill>
                <a:effectLst/>
              </a:rPr>
              <a:t>Un transformador ideal hipotética considerado como un elemento de circuito, que consiste en NP se convierte en el devanado primario, y NS en el secundario. </a:t>
            </a:r>
          </a:p>
          <a:p>
            <a:endParaRPr lang="es-MX" sz="1000" dirty="0">
              <a:solidFill>
                <a:schemeClr val="tx1">
                  <a:lumMod val="50000"/>
                  <a:lumOff val="50000"/>
                </a:schemeClr>
              </a:solidFill>
            </a:endParaRPr>
          </a:p>
          <a:p>
            <a:r>
              <a:rPr lang="es-MX" sz="1000" dirty="0" smtClean="0">
                <a:solidFill>
                  <a:schemeClr val="tx1">
                    <a:lumMod val="50000"/>
                    <a:lumOff val="50000"/>
                  </a:schemeClr>
                </a:solidFill>
                <a:effectLst/>
              </a:rPr>
              <a:t>La energía eléctrica suministrada al circuito primario se suministra a la carga en el circuito secundario por medio de la inducción mutua. El flujo magnético variable en el tiempo en el núcleo genera una fuerza electromagnética sobre cada uno de los devanados. La tensión y las relaciones actuales se muestran a continuación.</a:t>
            </a:r>
            <a:endParaRPr lang="es-MX" sz="1000" dirty="0">
              <a:solidFill>
                <a:schemeClr val="tx1">
                  <a:lumMod val="50000"/>
                  <a:lumOff val="50000"/>
                </a:schemeClr>
              </a:solidFill>
              <a:effectLst/>
            </a:endParaRPr>
          </a:p>
        </p:txBody>
      </p:sp>
    </p:spTree>
    <p:extLst>
      <p:ext uri="{BB962C8B-B14F-4D97-AF65-F5344CB8AC3E}">
        <p14:creationId xmlns:p14="http://schemas.microsoft.com/office/powerpoint/2010/main" val="3708241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622398"/>
            <a:ext cx="7200800" cy="1015663"/>
          </a:xfrm>
          <a:prstGeom prst="rect">
            <a:avLst/>
          </a:prstGeom>
        </p:spPr>
        <p:txBody>
          <a:bodyPr wrap="square">
            <a:spAutoFit/>
          </a:bodyPr>
          <a:lstStyle/>
          <a:p>
            <a:r>
              <a:rPr lang="es-MX" sz="1200" dirty="0" smtClean="0">
                <a:latin typeface="Arial" panose="020B0604020202020204" pitchFamily="34" charset="0"/>
                <a:cs typeface="Arial" panose="020B0604020202020204" pitchFamily="34" charset="0"/>
              </a:rPr>
              <a:t>PARTES PRINCIPALES DE UN TRANSFORMADOR</a:t>
            </a: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 </a:t>
            </a: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p:txBody>
      </p:sp>
      <p:sp>
        <p:nvSpPr>
          <p:cNvPr id="5" name="4 Rectángulo"/>
          <p:cNvSpPr/>
          <p:nvPr/>
        </p:nvSpPr>
        <p:spPr>
          <a:xfrm>
            <a:off x="611560" y="982881"/>
            <a:ext cx="7848872" cy="4662815"/>
          </a:xfrm>
          <a:prstGeom prst="rect">
            <a:avLst/>
          </a:prstGeom>
        </p:spPr>
        <p:txBody>
          <a:bodyPr wrap="square">
            <a:spAutoFit/>
          </a:bodyPr>
          <a:lstStyle/>
          <a:p>
            <a:r>
              <a:rPr lang="es-ES" sz="1100" b="1" dirty="0" smtClean="0">
                <a:latin typeface="Arial" panose="020B0604020202020204" pitchFamily="34" charset="0"/>
                <a:cs typeface="Arial" panose="020B0604020202020204" pitchFamily="34" charset="0"/>
              </a:rPr>
              <a:t>El núcleo</a:t>
            </a:r>
          </a:p>
          <a:p>
            <a:r>
              <a:rPr lang="es-ES" sz="1100" dirty="0" smtClean="0">
                <a:latin typeface="Arial" panose="020B0604020202020204" pitchFamily="34" charset="0"/>
                <a:cs typeface="Arial" panose="020B0604020202020204" pitchFamily="34" charset="0"/>
              </a:rPr>
              <a:t>El núcleo está formado por varias chapas u hojas de metal (generalmente material ferromagnético) que están apiladas una junto a la otra, sin soldar, similar a las hojas de un libro. La función del núcleo es mantener el flujo magnético confinado dentro de él y evitar que este fluya por el aire favoreciendo las perdidas en el núcleo y reduciendo la eficiencia. La configuración por laminas del núcleo laminado se realiza para evitar las corrientes de Foucault, que son corrientes que circulan entre laminas, indeseadas pues favorecen las perdidas.</a:t>
            </a:r>
          </a:p>
          <a:p>
            <a:endParaRPr lang="es-ES" sz="1100" dirty="0" smtClean="0">
              <a:latin typeface="Arial" panose="020B0604020202020204" pitchFamily="34" charset="0"/>
              <a:cs typeface="Arial" panose="020B0604020202020204" pitchFamily="34" charset="0"/>
            </a:endParaRPr>
          </a:p>
          <a:p>
            <a:r>
              <a:rPr lang="es-ES" sz="1100" b="1" dirty="0" smtClean="0">
                <a:latin typeface="Arial" panose="020B0604020202020204" pitchFamily="34" charset="0"/>
                <a:cs typeface="Arial" panose="020B0604020202020204" pitchFamily="34" charset="0"/>
              </a:rPr>
              <a:t>Bobinas</a:t>
            </a:r>
          </a:p>
          <a:p>
            <a:r>
              <a:rPr lang="es-ES" sz="1100" dirty="0" smtClean="0">
                <a:latin typeface="Arial" panose="020B0604020202020204" pitchFamily="34" charset="0"/>
                <a:cs typeface="Arial" panose="020B0604020202020204" pitchFamily="34" charset="0"/>
              </a:rPr>
              <a:t>Las bobinas son simplemente alambre generalmente de cobre enrollado en las piernas del núcleo. Según el número de espiras (vueltas) alrededor de una pierna inducirá un voltaje mayor. Se juega entonces con el número de vueltas en el primario versus las del secundario. En un transformador trifásico el número de vueltas del primario y secundario debería ser igual para todas las fases.</a:t>
            </a:r>
          </a:p>
          <a:p>
            <a:endParaRPr lang="es-ES" sz="1100" dirty="0" smtClean="0">
              <a:latin typeface="Arial" panose="020B0604020202020204" pitchFamily="34" charset="0"/>
              <a:cs typeface="Arial" panose="020B0604020202020204" pitchFamily="34" charset="0"/>
            </a:endParaRPr>
          </a:p>
          <a:p>
            <a:r>
              <a:rPr lang="es-ES" sz="1100" b="1" dirty="0" smtClean="0">
                <a:latin typeface="Arial" panose="020B0604020202020204" pitchFamily="34" charset="0"/>
                <a:cs typeface="Arial" panose="020B0604020202020204" pitchFamily="34" charset="0"/>
              </a:rPr>
              <a:t>Cambiador de taps</a:t>
            </a:r>
          </a:p>
          <a:p>
            <a:r>
              <a:rPr lang="es-ES" sz="1100" dirty="0" smtClean="0">
                <a:latin typeface="Arial" panose="020B0604020202020204" pitchFamily="34" charset="0"/>
                <a:cs typeface="Arial" panose="020B0604020202020204" pitchFamily="34" charset="0"/>
              </a:rPr>
              <a:t>El cambiador de taps o derivaciones es un dispositivo generalmente mecánico que puede ser girado manualmente para cambiar la razón de transformación en un transformador, típicamente, son 5 pasos uno de ellos es neutral, los otros alteran la razón en más o menos el 5%. Por ejemplo esto ayuda a subir el voltaje en el secundario para mejorar un voltaje muy bajo en alguna barra del sistema.</a:t>
            </a:r>
          </a:p>
          <a:p>
            <a:endParaRPr lang="es-ES" sz="1100" dirty="0" smtClean="0">
              <a:latin typeface="Arial" panose="020B0604020202020204" pitchFamily="34" charset="0"/>
              <a:cs typeface="Arial" panose="020B0604020202020204" pitchFamily="34" charset="0"/>
            </a:endParaRPr>
          </a:p>
          <a:p>
            <a:r>
              <a:rPr lang="es-ES" sz="1100" b="1" dirty="0" smtClean="0">
                <a:latin typeface="Arial" panose="020B0604020202020204" pitchFamily="34" charset="0"/>
                <a:cs typeface="Arial" panose="020B0604020202020204" pitchFamily="34" charset="0"/>
              </a:rPr>
              <a:t>Relé de sobrepresión</a:t>
            </a:r>
          </a:p>
          <a:p>
            <a:r>
              <a:rPr lang="es-ES" sz="1100" dirty="0" smtClean="0">
                <a:latin typeface="Arial" panose="020B0604020202020204" pitchFamily="34" charset="0"/>
                <a:cs typeface="Arial" panose="020B0604020202020204" pitchFamily="34" charset="0"/>
              </a:rPr>
              <a:t>Es un dispositivo mecánico nivela aumento de presión del transformador que pueden hacerlo explotar. Sin embargo existen varios equipos que explotan a pesar de tener este dispositivo. Existen el relé de presión súbita para presiones transitorias y el relé de sobrepresión para presiones más permanentes.</a:t>
            </a:r>
          </a:p>
          <a:p>
            <a:endParaRPr lang="es-ES" sz="1100" dirty="0" smtClean="0">
              <a:latin typeface="Arial" panose="020B0604020202020204" pitchFamily="34" charset="0"/>
              <a:cs typeface="Arial" panose="020B0604020202020204" pitchFamily="34" charset="0"/>
            </a:endParaRPr>
          </a:p>
          <a:p>
            <a:r>
              <a:rPr lang="es-ES" sz="1100" b="1" dirty="0" smtClean="0">
                <a:latin typeface="Arial" panose="020B0604020202020204" pitchFamily="34" charset="0"/>
                <a:cs typeface="Arial" panose="020B0604020202020204" pitchFamily="34" charset="0"/>
              </a:rPr>
              <a:t>Tablero de control</a:t>
            </a:r>
          </a:p>
          <a:p>
            <a:r>
              <a:rPr lang="es-ES" sz="1100" dirty="0" smtClean="0">
                <a:latin typeface="Arial" panose="020B0604020202020204" pitchFamily="34" charset="0"/>
                <a:cs typeface="Arial" panose="020B0604020202020204" pitchFamily="34" charset="0"/>
              </a:rPr>
              <a:t>Contiene las conexiones eléctricas para el control, relés de protección eléctrica, señales de control de válvulas de sobrepresión hacia dispositivos de protección.</a:t>
            </a:r>
            <a:endParaRPr lang="es-E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2231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622398"/>
            <a:ext cx="7200800" cy="1015663"/>
          </a:xfrm>
          <a:prstGeom prst="rect">
            <a:avLst/>
          </a:prstGeom>
        </p:spPr>
        <p:txBody>
          <a:bodyPr wrap="square">
            <a:spAutoFit/>
          </a:bodyPr>
          <a:lstStyle/>
          <a:p>
            <a:r>
              <a:rPr lang="es-MX" sz="1200" dirty="0" smtClean="0">
                <a:latin typeface="Arial" panose="020B0604020202020204" pitchFamily="34" charset="0"/>
                <a:cs typeface="Arial" panose="020B0604020202020204" pitchFamily="34" charset="0"/>
              </a:rPr>
              <a:t>CLASE DE VENTILACIÓN PARA TRANSFORMADORES Y CONFIGURACIONES</a:t>
            </a: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 </a:t>
            </a: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p:txBody>
      </p:sp>
      <p:sp>
        <p:nvSpPr>
          <p:cNvPr id="5" name="4 Rectángulo"/>
          <p:cNvSpPr/>
          <p:nvPr/>
        </p:nvSpPr>
        <p:spPr>
          <a:xfrm>
            <a:off x="611560" y="982881"/>
            <a:ext cx="7848872" cy="5001369"/>
          </a:xfrm>
          <a:prstGeom prst="rect">
            <a:avLst/>
          </a:prstGeom>
        </p:spPr>
        <p:txBody>
          <a:bodyPr wrap="square">
            <a:spAutoFit/>
          </a:bodyPr>
          <a:lstStyle/>
          <a:p>
            <a:r>
              <a:rPr lang="es-ES" sz="1100" dirty="0">
                <a:latin typeface="Arial" panose="020B0604020202020204" pitchFamily="34" charset="0"/>
                <a:cs typeface="Arial" panose="020B0604020202020204" pitchFamily="34" charset="0"/>
              </a:rPr>
              <a:t>Hay diferentes tipos de ventilación en un transformador. La ventilación puede ser por</a:t>
            </a:r>
            <a:r>
              <a:rPr lang="es-ES" sz="1100" dirty="0" smtClean="0">
                <a:latin typeface="Arial" panose="020B0604020202020204" pitchFamily="34" charset="0"/>
                <a:cs typeface="Arial" panose="020B0604020202020204" pitchFamily="34" charset="0"/>
              </a:rPr>
              <a:t>:</a:t>
            </a:r>
          </a:p>
          <a:p>
            <a:endParaRPr lang="es-E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Convección natural (N</a:t>
            </a:r>
            <a:r>
              <a:rPr lang="es-ES" sz="1100" dirty="0" smtClean="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endParaRPr lang="es-E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Ventilación forzada (F).</a:t>
            </a: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El </a:t>
            </a:r>
            <a:r>
              <a:rPr lang="es-ES" sz="1100" dirty="0">
                <a:latin typeface="Arial" panose="020B0604020202020204" pitchFamily="34" charset="0"/>
                <a:cs typeface="Arial" panose="020B0604020202020204" pitchFamily="34" charset="0"/>
              </a:rPr>
              <a:t>refrigerante al interior del estante del transformador es de varios tipos</a:t>
            </a:r>
            <a:r>
              <a:rPr lang="es-ES" sz="1100" dirty="0" smtClean="0">
                <a:latin typeface="Arial" panose="020B0604020202020204" pitchFamily="34" charset="0"/>
                <a:cs typeface="Arial" panose="020B0604020202020204" pitchFamily="34" charset="0"/>
              </a:rPr>
              <a:t>:</a:t>
            </a:r>
          </a:p>
          <a:p>
            <a:endParaRPr lang="es-E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Aceite (O del inglés </a:t>
            </a:r>
            <a:r>
              <a:rPr lang="es-ES" sz="1100" i="1" dirty="0" err="1">
                <a:latin typeface="Arial" panose="020B0604020202020204" pitchFamily="34" charset="0"/>
                <a:cs typeface="Arial" panose="020B0604020202020204" pitchFamily="34" charset="0"/>
              </a:rPr>
              <a:t>Oil</a:t>
            </a:r>
            <a:r>
              <a:rPr lang="es-ES" sz="11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Agua (W, del inglés </a:t>
            </a:r>
            <a:r>
              <a:rPr lang="es-ES" sz="1100" i="1" dirty="0" err="1">
                <a:latin typeface="Arial" panose="020B0604020202020204" pitchFamily="34" charset="0"/>
                <a:cs typeface="Arial" panose="020B0604020202020204" pitchFamily="34" charset="0"/>
              </a:rPr>
              <a:t>Water</a:t>
            </a:r>
            <a:r>
              <a:rPr lang="es-ES" sz="11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Gas (G).</a:t>
            </a:r>
          </a:p>
          <a:p>
            <a:endParaRPr lang="es-ES" sz="1100" dirty="0" smtClean="0">
              <a:latin typeface="Arial" panose="020B0604020202020204" pitchFamily="34" charset="0"/>
              <a:cs typeface="Arial" panose="020B0604020202020204" pitchFamily="34" charset="0"/>
            </a:endParaRPr>
          </a:p>
          <a:p>
            <a:r>
              <a:rPr lang="es-ES" sz="1100" dirty="0" smtClean="0">
                <a:latin typeface="Arial" panose="020B0604020202020204" pitchFamily="34" charset="0"/>
                <a:cs typeface="Arial" panose="020B0604020202020204" pitchFamily="34" charset="0"/>
              </a:rPr>
              <a:t>La </a:t>
            </a:r>
            <a:r>
              <a:rPr lang="es-ES" sz="1100" dirty="0">
                <a:latin typeface="Arial" panose="020B0604020202020204" pitchFamily="34" charset="0"/>
                <a:cs typeface="Arial" panose="020B0604020202020204" pitchFamily="34" charset="0"/>
              </a:rPr>
              <a:t>nomenclatura que designa la ventilación es del tipo XXYY, donde XX indica el tipo de ventilación, y el YY el refrigerante usado. Según esto existen</a:t>
            </a:r>
            <a:r>
              <a:rPr lang="es-ES" sz="1100" dirty="0" smtClean="0">
                <a:latin typeface="Arial" panose="020B0604020202020204" pitchFamily="34" charset="0"/>
                <a:cs typeface="Arial" panose="020B0604020202020204" pitchFamily="34" charset="0"/>
              </a:rPr>
              <a:t>:</a:t>
            </a:r>
          </a:p>
          <a:p>
            <a:endParaRPr lang="es-E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ONAN</a:t>
            </a: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ONAF</a:t>
            </a:r>
          </a:p>
          <a:p>
            <a:pPr marL="171450" indent="-171450">
              <a:buFont typeface="Arial" panose="020B0604020202020204" pitchFamily="34" charset="0"/>
              <a:buChar char="•"/>
            </a:pPr>
            <a:r>
              <a:rPr lang="es-ES" sz="1100" dirty="0">
                <a:latin typeface="Arial" panose="020B0604020202020204" pitchFamily="34" charset="0"/>
                <a:cs typeface="Arial" panose="020B0604020202020204" pitchFamily="34" charset="0"/>
              </a:rPr>
              <a:t>ONWF</a:t>
            </a:r>
          </a:p>
          <a:p>
            <a:pPr marL="171450" indent="-171450">
              <a:buFont typeface="Arial" panose="020B0604020202020204" pitchFamily="34" charset="0"/>
              <a:buChar char="•"/>
            </a:pPr>
            <a:r>
              <a:rPr lang="es-ES" sz="1100" dirty="0" smtClean="0">
                <a:latin typeface="Arial" panose="020B0604020202020204" pitchFamily="34" charset="0"/>
                <a:cs typeface="Arial" panose="020B0604020202020204" pitchFamily="34" charset="0"/>
              </a:rPr>
              <a:t>OFAF</a:t>
            </a:r>
          </a:p>
          <a:p>
            <a:pPr marL="171450" indent="-171450">
              <a:buFont typeface="Arial" panose="020B0604020202020204" pitchFamily="34" charset="0"/>
              <a:buChar char="•"/>
            </a:pPr>
            <a:endParaRPr lang="es-ES" sz="1100" dirty="0">
              <a:latin typeface="Arial" panose="020B0604020202020204" pitchFamily="34" charset="0"/>
              <a:cs typeface="Arial" panose="020B0604020202020204" pitchFamily="34" charset="0"/>
            </a:endParaRPr>
          </a:p>
          <a:p>
            <a:r>
              <a:rPr lang="es-ES" sz="1100" b="1" dirty="0" smtClean="0">
                <a:latin typeface="Arial" panose="020B0604020202020204" pitchFamily="34" charset="0"/>
                <a:cs typeface="Arial" panose="020B0604020202020204" pitchFamily="34" charset="0"/>
              </a:rPr>
              <a:t>Configuraciones</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Las bobinas pueden ser conectadas de forma diferente en delta, estrella, o T. Se pueden hacer transformadores trifásicos de tres formas distintas:</a:t>
            </a:r>
          </a:p>
          <a:p>
            <a:r>
              <a:rPr lang="es-ES" sz="1100" dirty="0">
                <a:latin typeface="Arial" panose="020B0604020202020204" pitchFamily="34" charset="0"/>
                <a:cs typeface="Arial" panose="020B0604020202020204" pitchFamily="34" charset="0"/>
              </a:rPr>
              <a:t>Conectando tres transformadores monofásicos</a:t>
            </a:r>
          </a:p>
          <a:p>
            <a:r>
              <a:rPr lang="es-ES" sz="1100" dirty="0">
                <a:latin typeface="Arial" panose="020B0604020202020204" pitchFamily="34" charset="0"/>
                <a:cs typeface="Arial" panose="020B0604020202020204" pitchFamily="34" charset="0"/>
              </a:rPr>
              <a:t>Núcleo tipo acorazado</a:t>
            </a:r>
          </a:p>
          <a:p>
            <a:r>
              <a:rPr lang="es-ES" sz="1100" dirty="0">
                <a:latin typeface="Arial" panose="020B0604020202020204" pitchFamily="34" charset="0"/>
                <a:cs typeface="Arial" panose="020B0604020202020204" pitchFamily="34" charset="0"/>
              </a:rPr>
              <a:t>Transformador tipo núcleo.</a:t>
            </a:r>
          </a:p>
          <a:p>
            <a:endParaRPr lang="es-ES" sz="1100" dirty="0">
              <a:latin typeface="Arial" panose="020B0604020202020204" pitchFamily="34" charset="0"/>
              <a:cs typeface="Arial" panose="020B0604020202020204" pitchFamily="34" charset="0"/>
            </a:endParaRPr>
          </a:p>
          <a:p>
            <a:endParaRPr lang="es-ES" sz="11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60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27584" y="260648"/>
            <a:ext cx="5112568" cy="6740307"/>
          </a:xfrm>
          <a:prstGeom prst="rect">
            <a:avLst/>
          </a:prstGeom>
        </p:spPr>
        <p:txBody>
          <a:bodyPr wrap="square">
            <a:spAutoFit/>
          </a:bodyPr>
          <a:lstStyle/>
          <a:p>
            <a:r>
              <a:rPr lang="es-ES" sz="1200" dirty="0" smtClean="0">
                <a:latin typeface="Arial" panose="020B0604020202020204" pitchFamily="34" charset="0"/>
                <a:cs typeface="Arial" panose="020B0604020202020204" pitchFamily="34" charset="0"/>
              </a:rPr>
              <a:t>TIPOS DE TRANSFORMADORES</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MX" sz="1100" b="1" dirty="0" smtClean="0">
                <a:latin typeface="Arial" panose="020B0604020202020204" pitchFamily="34" charset="0"/>
                <a:cs typeface="Arial" panose="020B0604020202020204" pitchFamily="34" charset="0"/>
              </a:rPr>
              <a:t>TRANSFORMADOR DE POTENCIA</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Se utilizan para substransmisión y transmisión de energía eléctrica en alta y media tensión. Son de aplicación en subestaciones transformadoras, centrales de generación y en grandes usuarios.</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Características Generales:</a:t>
            </a:r>
            <a:r>
              <a:rPr lang="es-MX" sz="1100" b="1" dirty="0" smtClean="0">
                <a:latin typeface="Arial" panose="020B0604020202020204" pitchFamily="34" charset="0"/>
                <a:cs typeface="Arial" panose="020B0604020202020204" pitchFamily="34" charset="0"/>
              </a:rPr>
              <a:t/>
            </a:r>
            <a:br>
              <a:rPr lang="es-MX" sz="1100" b="1"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Se construyen en potencias normalizadas desde 1.25 hasta 20 MVA, en tensiones de 13.2, 33, 66 y 132 kV y frecuencias de 50 y 60 Hz.</a:t>
            </a:r>
          </a:p>
          <a:p>
            <a:endParaRPr lang="es-MX"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MX" sz="1100" b="1" dirty="0" smtClean="0">
                <a:latin typeface="Arial" panose="020B0604020202020204" pitchFamily="34" charset="0"/>
                <a:cs typeface="Arial" panose="020B0604020202020204" pitchFamily="34" charset="0"/>
              </a:rPr>
              <a:t>TRANSFORMADOR DE DISTRIBUCION</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Se denomina transformadores de distribución, generalmente los transformadores de potencias iguales o inferiores a 500 kVA y de tensiones iguales o inferiores a 67 000 V, tanto monofásicos como trifásicos. </a:t>
            </a:r>
          </a:p>
          <a:p>
            <a:endParaRPr lang="es-MX" sz="1100" dirty="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Aunque la mayoría de tales unidades están proyectadas para montaje sobre postes, algunos de los tamaños de potencia superiores, por encima de las clases de 18 kV, se construyen para montaje en estaciones o en plataformas. </a:t>
            </a:r>
          </a:p>
          <a:p>
            <a:r>
              <a:rPr lang="es-MX" sz="1100" dirty="0" smtClean="0">
                <a:latin typeface="Arial" panose="020B0604020202020204" pitchFamily="34" charset="0"/>
                <a:cs typeface="Arial" panose="020B0604020202020204" pitchFamily="34" charset="0"/>
              </a:rPr>
              <a:t>Las aplicaciones típicas son para alimentar a granjas, residencias, edificios o almacenes públicos, talleres y centros comerciales.</a:t>
            </a:r>
          </a:p>
          <a:p>
            <a:r>
              <a:rPr lang="es-MX" sz="1100" dirty="0" smtClean="0">
                <a:latin typeface="Arial" panose="020B0604020202020204" pitchFamily="34" charset="0"/>
                <a:cs typeface="Arial" panose="020B0604020202020204" pitchFamily="34" charset="0"/>
              </a:rPr>
              <a:t>A continuación se detallan algunos tipos de transformadores de distribución.</a:t>
            </a:r>
          </a:p>
          <a:p>
            <a:endParaRPr lang="es-MX" sz="1100" dirty="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Se utilizan en intemperie o interior para distribución de energía eléctrica en media tensión. Son de aplicación en zonas urbanas, industrias, minería, explotaciones petroleras, grandes centros comerciales y toda actividad que requiera la utilización intensiva de energía eléctrica. </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Características Generales:</a:t>
            </a:r>
            <a:br>
              <a:rPr lang="es-MX" sz="1100"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Se fabrican en potencias normalizadas desde 25 hasta 1000 kVA y tensiones primarias de 13.2, 15, 25, 33 y 35 kV. Se construyen en otras tensiones primarias según especificaciones particulares del cliente. Se proveen en frecuencias de 50-60 Hz. La variación de tensión, se realiza mediante un conmutador exterior de accionamiento sin carga.</a:t>
            </a:r>
          </a:p>
          <a:p>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p:txBody>
      </p:sp>
      <p:pic>
        <p:nvPicPr>
          <p:cNvPr id="4098" name="Picture 2" descr="'Transformadores eléctr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422" y="672397"/>
            <a:ext cx="2515658" cy="16044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ransformadores eléctricos'"/>
          <p:cNvPicPr>
            <a:picLocks noChangeAspect="1" noChangeArrowheads="1"/>
          </p:cNvPicPr>
          <p:nvPr/>
        </p:nvPicPr>
        <p:blipFill rotWithShape="1">
          <a:blip r:embed="rId3">
            <a:extLst>
              <a:ext uri="{28A0092B-C50C-407E-A947-70E740481C1C}">
                <a14:useLocalDpi xmlns:a14="http://schemas.microsoft.com/office/drawing/2010/main" val="0"/>
              </a:ext>
            </a:extLst>
          </a:blip>
          <a:srcRect t="9064"/>
          <a:stretch/>
        </p:blipFill>
        <p:spPr bwMode="auto">
          <a:xfrm>
            <a:off x="6387821" y="2708920"/>
            <a:ext cx="2490259" cy="36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150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55576" y="404664"/>
            <a:ext cx="4896544" cy="6186309"/>
          </a:xfrm>
          <a:prstGeom prst="rect">
            <a:avLst/>
          </a:prstGeom>
        </p:spPr>
        <p:txBody>
          <a:bodyPr wrap="square">
            <a:spAutoFit/>
          </a:bodyPr>
          <a:lstStyle/>
          <a:p>
            <a:r>
              <a:rPr lang="es-MX" sz="1100" b="1" dirty="0" smtClean="0">
                <a:latin typeface="Arial" panose="020B0604020202020204" pitchFamily="34" charset="0"/>
                <a:cs typeface="Arial" panose="020B0604020202020204" pitchFamily="34" charset="0"/>
              </a:rPr>
              <a:t>TRANSFORMADORES SECOS ENCAPSULADOS EN RESINA EPOXI</a:t>
            </a:r>
          </a:p>
          <a:p>
            <a:r>
              <a:rPr lang="es-MX" sz="1100" b="1" dirty="0" smtClean="0">
                <a:latin typeface="Arial" panose="020B0604020202020204" pitchFamily="34" charset="0"/>
                <a:cs typeface="Arial" panose="020B0604020202020204" pitchFamily="34" charset="0"/>
              </a:rPr>
              <a:t/>
            </a:r>
            <a:br>
              <a:rPr lang="es-MX" sz="1100" b="1"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Se utilizan en interior para distribución de energía eléctrica en media tensión, en lugares donde los espacios reducidos y los requerimientos de seguridad en caso de incendio imposibilitan la utilización de transformadores refrigerados en aceite. </a:t>
            </a:r>
          </a:p>
          <a:p>
            <a:r>
              <a:rPr lang="es-MX" sz="1100" dirty="0" smtClean="0">
                <a:latin typeface="Arial" panose="020B0604020202020204" pitchFamily="34" charset="0"/>
                <a:cs typeface="Arial" panose="020B0604020202020204" pitchFamily="34" charset="0"/>
              </a:rPr>
              <a:t>Son de aplicación en grandes edificios, hospitales, industrias, minería, grandes centros comerciales y toda actividad que requiera la utilización intensiva de energía eléctrica. </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Características Generales:</a:t>
            </a:r>
            <a:r>
              <a:rPr lang="es-MX" sz="1100" b="1" dirty="0" smtClean="0">
                <a:latin typeface="Arial" panose="020B0604020202020204" pitchFamily="34" charset="0"/>
                <a:cs typeface="Arial" panose="020B0604020202020204" pitchFamily="34" charset="0"/>
              </a:rPr>
              <a:t/>
            </a:r>
            <a:br>
              <a:rPr lang="es-MX" sz="1100" b="1"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Su principal característica es que son refrigerados en aire con aislación clase F, utilizándose resina epoxi como medio de protección de los arrollamientos, siendo innecesario cualquier mantenimiento posterior a la instalación. Se fabrican en potencias normalizadas desde 100 hasta 2500 kVA, tensiones primarias de 13.2, 15, 25, 33 y 35 kV y frecuencias de 50 y 60 Hz.</a:t>
            </a:r>
          </a:p>
          <a:p>
            <a:endParaRPr lang="es-MX" sz="1100" dirty="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r>
              <a:rPr lang="es-MX" sz="1100" b="1" dirty="0" smtClean="0">
                <a:latin typeface="Arial" panose="020B0604020202020204" pitchFamily="34" charset="0"/>
                <a:cs typeface="Arial" panose="020B0604020202020204" pitchFamily="34" charset="0"/>
              </a:rPr>
              <a:t>TRANSFORMADORES HERMÉTICOS DE LLENADO INTEGRAL</a:t>
            </a:r>
            <a:endParaRPr lang="es-MX" sz="1100" dirty="0" smtClean="0">
              <a:latin typeface="Arial" panose="020B0604020202020204" pitchFamily="34" charset="0"/>
              <a:cs typeface="Arial" panose="020B0604020202020204" pitchFamily="34" charset="0"/>
            </a:endParaRPr>
          </a:p>
          <a:p>
            <a:r>
              <a:rPr lang="es-MX" sz="1100" b="1" dirty="0" smtClean="0">
                <a:latin typeface="Arial" panose="020B0604020202020204" pitchFamily="34" charset="0"/>
                <a:cs typeface="Arial" panose="020B0604020202020204" pitchFamily="34" charset="0"/>
              </a:rPr>
              <a:t/>
            </a:r>
            <a:br>
              <a:rPr lang="es-MX" sz="1100" b="1"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Se utilizan en intemperie o interior para distribución de energía eléctrica en media tensión, siendo muy útiles en lugares donde los espacios son reducidos. </a:t>
            </a:r>
          </a:p>
          <a:p>
            <a:r>
              <a:rPr lang="es-MX" sz="1100" dirty="0" smtClean="0">
                <a:latin typeface="Arial" panose="020B0604020202020204" pitchFamily="34" charset="0"/>
                <a:cs typeface="Arial" panose="020B0604020202020204" pitchFamily="34" charset="0"/>
              </a:rPr>
              <a:t>Son de aplicación en zonas urbanas, industrias, minería, explotaciones petroleras, grandes centros comerciales y toda actividad que requiera la utilización intensiva de energía eléctrica. </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Características Generales:</a:t>
            </a:r>
            <a:r>
              <a:rPr lang="es-MX" sz="1100" b="1" dirty="0" smtClean="0">
                <a:latin typeface="Arial" panose="020B0604020202020204" pitchFamily="34" charset="0"/>
                <a:cs typeface="Arial" panose="020B0604020202020204" pitchFamily="34" charset="0"/>
              </a:rPr>
              <a:t/>
            </a:r>
            <a:br>
              <a:rPr lang="es-MX" sz="1100" b="1"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Su principal característica es que al no llevar tanque de expansión de aceite no necesita mantenimiento, siendo esta construcción más compacta que la tradicional. Se fabrican en potencias normalizadas desde 100 hasta 1000 kVA, tensiones primarias de 13.2, 15, 25, 33 y 35 kV  y frecuencias de 50 y 60 Hz.</a:t>
            </a:r>
          </a:p>
          <a:p>
            <a:endParaRPr lang="es-MX" sz="1100" dirty="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p:txBody>
      </p:sp>
      <p:pic>
        <p:nvPicPr>
          <p:cNvPr id="8" name="Picture 2" descr="C:\Users\ROBOTINA\Desktop\SecosEncapsulad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1" y="692696"/>
            <a:ext cx="2232249" cy="254476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htmlimg3.scribdassets.com/hsffnyps0663ru/images/3-255aba4e32.jpg"/>
          <p:cNvPicPr>
            <a:picLocks noChangeAspect="1" noChangeArrowheads="1"/>
          </p:cNvPicPr>
          <p:nvPr/>
        </p:nvPicPr>
        <p:blipFill rotWithShape="1">
          <a:blip r:embed="rId3">
            <a:extLst>
              <a:ext uri="{28A0092B-C50C-407E-A947-70E740481C1C}">
                <a14:useLocalDpi xmlns:a14="http://schemas.microsoft.com/office/drawing/2010/main" val="0"/>
              </a:ext>
            </a:extLst>
          </a:blip>
          <a:srcRect t="54908"/>
          <a:stretch/>
        </p:blipFill>
        <p:spPr bwMode="auto">
          <a:xfrm>
            <a:off x="6300191" y="3507657"/>
            <a:ext cx="2232249" cy="1859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12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332656"/>
            <a:ext cx="4572000" cy="6186309"/>
          </a:xfrm>
          <a:prstGeom prst="rect">
            <a:avLst/>
          </a:prstGeom>
        </p:spPr>
        <p:txBody>
          <a:bodyPr>
            <a:spAutoFit/>
          </a:bodyPr>
          <a:lstStyle/>
          <a:p>
            <a:r>
              <a:rPr lang="es-MX" sz="1100" b="1" dirty="0" smtClean="0">
                <a:latin typeface="Arial" panose="020B0604020202020204" pitchFamily="34" charset="0"/>
                <a:cs typeface="Arial" panose="020B0604020202020204" pitchFamily="34" charset="0"/>
              </a:rPr>
              <a:t>TRANSFORMADORES RURALES</a:t>
            </a:r>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
            </a:r>
            <a:br>
              <a:rPr lang="es-MX" sz="1100" dirty="0" smtClean="0">
                <a:latin typeface="Arial" panose="020B0604020202020204" pitchFamily="34" charset="0"/>
                <a:cs typeface="Arial" panose="020B0604020202020204" pitchFamily="34" charset="0"/>
              </a:rPr>
            </a:br>
            <a:r>
              <a:rPr lang="es-MX" sz="1100" dirty="0" smtClean="0">
                <a:latin typeface="Arial" panose="020B0604020202020204" pitchFamily="34" charset="0"/>
                <a:cs typeface="Arial" panose="020B0604020202020204" pitchFamily="34" charset="0"/>
              </a:rPr>
              <a:t>Están diseñados para instalación monoposte en redes de electrificación suburbanas monofilares, bifilares y trifilares, de 7.6, 13.2 y 15 kV.</a:t>
            </a:r>
            <a:br>
              <a:rPr lang="es-MX" sz="1100" dirty="0" smtClean="0">
                <a:latin typeface="Arial" panose="020B0604020202020204" pitchFamily="34" charset="0"/>
                <a:cs typeface="Arial" panose="020B0604020202020204" pitchFamily="34" charset="0"/>
              </a:rPr>
            </a:br>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En redes trifilares se pueden utilizar transformadores trifásicos o como alternativa 3 monofásicos.</a:t>
            </a:r>
          </a:p>
          <a:p>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r>
              <a:rPr lang="es-MX" sz="1100" b="1" dirty="0" smtClean="0">
                <a:latin typeface="Arial" panose="020B0604020202020204" pitchFamily="34" charset="0"/>
                <a:cs typeface="Arial" panose="020B0604020202020204" pitchFamily="34" charset="0"/>
              </a:rPr>
              <a:t>TRANSFORMADORES SUBTERRÁNEOS</a:t>
            </a:r>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Transformador de construcción adecuada para ser instalado en cámaras, en cualquier nivel, pudiendo ser utilizado donde haya posibilidad de inmersión de cualquier naturaleza.</a:t>
            </a:r>
          </a:p>
          <a:p>
            <a:r>
              <a:rPr lang="es-MX" sz="1100" dirty="0" smtClean="0">
                <a:latin typeface="Arial" panose="020B0604020202020204" pitchFamily="34" charset="0"/>
                <a:cs typeface="Arial" panose="020B0604020202020204" pitchFamily="34" charset="0"/>
              </a:rPr>
              <a:t>Características</a:t>
            </a:r>
          </a:p>
          <a:p>
            <a:r>
              <a:rPr lang="es-MX" sz="1100" dirty="0" smtClean="0">
                <a:latin typeface="Arial" panose="020B0604020202020204" pitchFamily="34" charset="0"/>
                <a:cs typeface="Arial" panose="020B0604020202020204" pitchFamily="34" charset="0"/>
              </a:rPr>
              <a:t>Potencia: 150 a 2000KVA</a:t>
            </a:r>
          </a:p>
          <a:p>
            <a:r>
              <a:rPr lang="es-MX" sz="1100" dirty="0" smtClean="0">
                <a:latin typeface="Arial" panose="020B0604020202020204" pitchFamily="34" charset="0"/>
                <a:cs typeface="Arial" panose="020B0604020202020204" pitchFamily="34" charset="0"/>
              </a:rPr>
              <a:t>Alta Tensión: 15 o 24,2KV</a:t>
            </a:r>
          </a:p>
          <a:p>
            <a:r>
              <a:rPr lang="es-MX" sz="1100" dirty="0" smtClean="0">
                <a:latin typeface="Arial" panose="020B0604020202020204" pitchFamily="34" charset="0"/>
                <a:cs typeface="Arial" panose="020B0604020202020204" pitchFamily="34" charset="0"/>
              </a:rPr>
              <a:t>Baja Tensión: 216,5/125; 220/127;380/220;400/231V</a:t>
            </a:r>
          </a:p>
          <a:p>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r>
              <a:rPr lang="es-MX" sz="1100" b="1" dirty="0" smtClean="0">
                <a:latin typeface="Arial" panose="020B0604020202020204" pitchFamily="34" charset="0"/>
                <a:cs typeface="Arial" panose="020B0604020202020204" pitchFamily="34" charset="0"/>
              </a:rPr>
              <a:t>TRANSFORMADORES AUTO PROTEGIDOS</a:t>
            </a:r>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El transformador incorpora componentes para protección del sistema de distribución contra sobrecargas, corto-circuitos en la red secundaria y fallas internas en el transformador, para esto posee fusibles de alta tensión y disyuntor de baja tensión, montados internamente en el tanque, fusibles de alta tensión y disyuntor de baja tensión. Para protección contra sobre tensiones el transformador está provisto de dispositivo para fijación de pararrayos externos en el tanque.</a:t>
            </a:r>
          </a:p>
          <a:p>
            <a:r>
              <a:rPr lang="es-MX" sz="1100" dirty="0" smtClean="0">
                <a:latin typeface="Arial" panose="020B0604020202020204" pitchFamily="34" charset="0"/>
                <a:cs typeface="Arial" panose="020B0604020202020204" pitchFamily="34" charset="0"/>
              </a:rPr>
              <a:t>Características</a:t>
            </a:r>
          </a:p>
          <a:p>
            <a:r>
              <a:rPr lang="es-MX" sz="1100" dirty="0" smtClean="0">
                <a:latin typeface="Arial" panose="020B0604020202020204" pitchFamily="34" charset="0"/>
                <a:cs typeface="Arial" panose="020B0604020202020204" pitchFamily="34" charset="0"/>
              </a:rPr>
              <a:t>Potencia: 45 a 150KVA</a:t>
            </a:r>
          </a:p>
          <a:p>
            <a:r>
              <a:rPr lang="es-MX" sz="1100" dirty="0" smtClean="0">
                <a:latin typeface="Arial" panose="020B0604020202020204" pitchFamily="34" charset="0"/>
                <a:cs typeface="Arial" panose="020B0604020202020204" pitchFamily="34" charset="0"/>
              </a:rPr>
              <a:t>Alta Tensión: 15 o 24,2KV</a:t>
            </a:r>
          </a:p>
          <a:p>
            <a:r>
              <a:rPr lang="es-MX" sz="1100" dirty="0" smtClean="0">
                <a:latin typeface="Arial" panose="020B0604020202020204" pitchFamily="34" charset="0"/>
                <a:cs typeface="Arial" panose="020B0604020202020204" pitchFamily="34" charset="0"/>
              </a:rPr>
              <a:t>Baja Tensión: 380/220 o 220/127V</a:t>
            </a:r>
          </a:p>
          <a:p>
            <a:endParaRPr lang="es-MX" sz="1100" dirty="0" smtClean="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p:txBody>
      </p:sp>
      <p:pic>
        <p:nvPicPr>
          <p:cNvPr id="8194" name="Picture 2" descr="http://htmlimg1.scribdassets.com/hsffnyps0663ru/images/4-37f0f5b802.jpg"/>
          <p:cNvPicPr>
            <a:picLocks noChangeAspect="1" noChangeArrowheads="1"/>
          </p:cNvPicPr>
          <p:nvPr/>
        </p:nvPicPr>
        <p:blipFill rotWithShape="1">
          <a:blip r:embed="rId2">
            <a:extLst>
              <a:ext uri="{28A0092B-C50C-407E-A947-70E740481C1C}">
                <a14:useLocalDpi xmlns:a14="http://schemas.microsoft.com/office/drawing/2010/main" val="0"/>
              </a:ext>
            </a:extLst>
          </a:blip>
          <a:srcRect t="59396" r="17671"/>
          <a:stretch/>
        </p:blipFill>
        <p:spPr bwMode="auto">
          <a:xfrm>
            <a:off x="6313140" y="476672"/>
            <a:ext cx="2352558" cy="215422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htmlimg1.scribdassets.com/hsffnyps0663ru/images/4-37f0f5b802.jpg"/>
          <p:cNvPicPr>
            <a:picLocks noChangeAspect="1" noChangeArrowheads="1"/>
          </p:cNvPicPr>
          <p:nvPr/>
        </p:nvPicPr>
        <p:blipFill rotWithShape="1">
          <a:blip r:embed="rId2">
            <a:extLst>
              <a:ext uri="{28A0092B-C50C-407E-A947-70E740481C1C}">
                <a14:useLocalDpi xmlns:a14="http://schemas.microsoft.com/office/drawing/2010/main" val="0"/>
              </a:ext>
            </a:extLst>
          </a:blip>
          <a:srcRect b="41479"/>
          <a:stretch/>
        </p:blipFill>
        <p:spPr bwMode="auto">
          <a:xfrm>
            <a:off x="6221359" y="2708920"/>
            <a:ext cx="1800200" cy="195600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htmlimg3.scribdassets.com/hsffnyps0663ru/images/5-c5589562d1.jpg"/>
          <p:cNvPicPr>
            <a:picLocks noChangeAspect="1" noChangeArrowheads="1"/>
          </p:cNvPicPr>
          <p:nvPr/>
        </p:nvPicPr>
        <p:blipFill rotWithShape="1">
          <a:blip r:embed="rId3">
            <a:extLst>
              <a:ext uri="{28A0092B-C50C-407E-A947-70E740481C1C}">
                <a14:useLocalDpi xmlns:a14="http://schemas.microsoft.com/office/drawing/2010/main" val="0"/>
              </a:ext>
            </a:extLst>
          </a:blip>
          <a:srcRect t="3551" r="51739"/>
          <a:stretch/>
        </p:blipFill>
        <p:spPr bwMode="auto">
          <a:xfrm>
            <a:off x="6250945" y="4797152"/>
            <a:ext cx="2016780" cy="193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817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453807"/>
            <a:ext cx="4572000" cy="2462213"/>
          </a:xfrm>
          <a:prstGeom prst="rect">
            <a:avLst/>
          </a:prstGeom>
        </p:spPr>
        <p:txBody>
          <a:bodyPr>
            <a:spAutoFit/>
          </a:bodyPr>
          <a:lstStyle/>
          <a:p>
            <a:r>
              <a:rPr lang="es-MX" sz="1100" b="1" dirty="0" smtClean="0">
                <a:latin typeface="Arial" panose="020B0604020202020204" pitchFamily="34" charset="0"/>
                <a:cs typeface="Arial" panose="020B0604020202020204" pitchFamily="34" charset="0"/>
              </a:rPr>
              <a:t>AUTOTRANSFORMADORES</a:t>
            </a:r>
          </a:p>
          <a:p>
            <a:endParaRPr lang="es-MX" sz="1100" dirty="0" smtClean="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Los autotransformadores se usan normalmente para conectar dos sistemas de transmisión de tensiones diferentes, frecuentemente con un devanado terciario en triángulo. De manera parecida, los autotransformadores son adecuados como transformadores elevadores de centrales cuando sé desea alimentar dos sistemas de transporte diferentes. </a:t>
            </a:r>
          </a:p>
          <a:p>
            <a:r>
              <a:rPr lang="es-MX" sz="1100" dirty="0" smtClean="0">
                <a:latin typeface="Arial" panose="020B0604020202020204" pitchFamily="34" charset="0"/>
                <a:cs typeface="Arial" panose="020B0604020202020204" pitchFamily="34" charset="0"/>
              </a:rPr>
              <a:t>En este caso el devanado terciario en triángulo es un devanado de plena capacidad conectado al generador y los dos sistemas de transporte se conectan al devanado, autotransformador. El autotransformador no sólo presenta menores pérdidas que el transformador normal, sino que su menor tamaño y peso permiten el transporte  de potencias superiores.</a:t>
            </a:r>
            <a:endParaRPr lang="es-MX" sz="1100" dirty="0">
              <a:latin typeface="Arial" panose="020B0604020202020204" pitchFamily="34" charset="0"/>
              <a:cs typeface="Arial" panose="020B0604020202020204" pitchFamily="34" charset="0"/>
            </a:endParaRPr>
          </a:p>
        </p:txBody>
      </p:sp>
      <p:pic>
        <p:nvPicPr>
          <p:cNvPr id="9218" name="Picture 2" descr="http://htmlimg4.scribdassets.com/hsffnyps0663ru/images/6-9f42399e8a.jpg"/>
          <p:cNvPicPr>
            <a:picLocks noChangeAspect="1" noChangeArrowheads="1"/>
          </p:cNvPicPr>
          <p:nvPr/>
        </p:nvPicPr>
        <p:blipFill rotWithShape="1">
          <a:blip r:embed="rId2">
            <a:extLst>
              <a:ext uri="{28A0092B-C50C-407E-A947-70E740481C1C}">
                <a14:useLocalDpi xmlns:a14="http://schemas.microsoft.com/office/drawing/2010/main" val="0"/>
              </a:ext>
            </a:extLst>
          </a:blip>
          <a:srcRect t="4608" r="47446"/>
          <a:stretch/>
        </p:blipFill>
        <p:spPr bwMode="auto">
          <a:xfrm>
            <a:off x="5786628" y="814012"/>
            <a:ext cx="2457779" cy="1741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09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332656"/>
            <a:ext cx="4572000" cy="6386364"/>
          </a:xfrm>
          <a:prstGeom prst="rect">
            <a:avLst/>
          </a:prstGeom>
        </p:spPr>
        <p:txBody>
          <a:bodyPr>
            <a:spAutoFit/>
          </a:bodyPr>
          <a:lstStyle/>
          <a:p>
            <a:r>
              <a:rPr lang="es-MX" sz="1200" dirty="0" smtClean="0">
                <a:latin typeface="Arial" panose="020B0604020202020204" pitchFamily="34" charset="0"/>
                <a:cs typeface="Arial" panose="020B0604020202020204" pitchFamily="34" charset="0"/>
              </a:rPr>
              <a:t>TRANSFORMADORES ESPECIALES</a:t>
            </a:r>
          </a:p>
          <a:p>
            <a:endParaRPr lang="es-MX" sz="1200" dirty="0">
              <a:latin typeface="Arial" panose="020B0604020202020204" pitchFamily="34" charset="0"/>
              <a:cs typeface="Arial" panose="020B0604020202020204" pitchFamily="34" charset="0"/>
            </a:endParaRPr>
          </a:p>
          <a:p>
            <a:r>
              <a:rPr lang="es-MX" sz="1100" dirty="0" smtClean="0">
                <a:latin typeface="Arial" panose="020B0604020202020204" pitchFamily="34" charset="0"/>
                <a:cs typeface="Arial" panose="020B0604020202020204" pitchFamily="34" charset="0"/>
              </a:rPr>
              <a:t>Los </a:t>
            </a:r>
            <a:r>
              <a:rPr lang="es-MX" sz="1100" dirty="0">
                <a:latin typeface="Arial" panose="020B0604020202020204" pitchFamily="34" charset="0"/>
                <a:cs typeface="Arial" panose="020B0604020202020204" pitchFamily="34" charset="0"/>
              </a:rPr>
              <a:t>transformadores especiales de aplicación general son transformadores </a:t>
            </a:r>
            <a:r>
              <a:rPr lang="es-MX" sz="1100" dirty="0" smtClean="0">
                <a:latin typeface="Arial" panose="020B0604020202020204" pitchFamily="34" charset="0"/>
                <a:cs typeface="Arial" panose="020B0604020202020204" pitchFamily="34" charset="0"/>
              </a:rPr>
              <a:t>de distribución </a:t>
            </a:r>
            <a:r>
              <a:rPr lang="es-MX" sz="1100" dirty="0">
                <a:latin typeface="Arial" panose="020B0604020202020204" pitchFamily="34" charset="0"/>
                <a:cs typeface="Arial" panose="020B0604020202020204" pitchFamily="34" charset="0"/>
              </a:rPr>
              <a:t>de tipo seco que generalmente se usan con los primarios conectados a </a:t>
            </a:r>
            <a:r>
              <a:rPr lang="es-MX" sz="1100" dirty="0" smtClean="0">
                <a:latin typeface="Arial" panose="020B0604020202020204" pitchFamily="34" charset="0"/>
                <a:cs typeface="Arial" panose="020B0604020202020204" pitchFamily="34" charset="0"/>
              </a:rPr>
              <a:t>los circuitos </a:t>
            </a:r>
            <a:r>
              <a:rPr lang="es-MX" sz="1100" dirty="0">
                <a:latin typeface="Arial" panose="020B0604020202020204" pitchFamily="34" charset="0"/>
                <a:cs typeface="Arial" panose="020B0604020202020204" pitchFamily="34" charset="0"/>
              </a:rPr>
              <a:t>de distribución de baja tensión, para alimentar cargas de alumbrado </a:t>
            </a:r>
            <a:r>
              <a:rPr lang="es-MX" sz="1100" dirty="0" smtClean="0">
                <a:latin typeface="Arial" panose="020B0604020202020204" pitchFamily="34" charset="0"/>
                <a:cs typeface="Arial" panose="020B0604020202020204" pitchFamily="34" charset="0"/>
              </a:rPr>
              <a:t>y pequeñas </a:t>
            </a:r>
            <a:r>
              <a:rPr lang="es-MX" sz="1100" dirty="0">
                <a:latin typeface="Arial" panose="020B0604020202020204" pitchFamily="34" charset="0"/>
                <a:cs typeface="Arial" panose="020B0604020202020204" pitchFamily="34" charset="0"/>
              </a:rPr>
              <a:t>cargas a tensiones todavía más bajas. Existen transformadores para </a:t>
            </a:r>
            <a:r>
              <a:rPr lang="es-MX" sz="1100" dirty="0" smtClean="0">
                <a:latin typeface="Arial" panose="020B0604020202020204" pitchFamily="34" charset="0"/>
                <a:cs typeface="Arial" panose="020B0604020202020204" pitchFamily="34" charset="0"/>
              </a:rPr>
              <a:t>tensiones del </a:t>
            </a:r>
            <a:r>
              <a:rPr lang="es-MX" sz="1100" dirty="0">
                <a:latin typeface="Arial" panose="020B0604020202020204" pitchFamily="34" charset="0"/>
                <a:cs typeface="Arial" panose="020B0604020202020204" pitchFamily="34" charset="0"/>
              </a:rPr>
              <a:t>primario de, 120, 240, 480 y 600 V, con potencias nominales comprendidas entre 25VA y 500 kVA, a 60 Hz.</a:t>
            </a:r>
            <a:r>
              <a:rPr lang="es-MX" sz="1100" b="1" dirty="0">
                <a:latin typeface="Arial" panose="020B0604020202020204" pitchFamily="34" charset="0"/>
                <a:cs typeface="Arial" panose="020B0604020202020204" pitchFamily="34" charset="0"/>
              </a:rPr>
              <a:t> </a:t>
            </a:r>
            <a:endParaRPr lang="es-MX" sz="1100" b="1" dirty="0" smtClean="0">
              <a:latin typeface="Arial" panose="020B0604020202020204" pitchFamily="34" charset="0"/>
              <a:cs typeface="Arial" panose="020B0604020202020204" pitchFamily="34" charset="0"/>
            </a:endParaRPr>
          </a:p>
          <a:p>
            <a:endParaRPr lang="es-MX" sz="1100" b="1" dirty="0" smtClean="0">
              <a:latin typeface="Arial" panose="020B0604020202020204" pitchFamily="34" charset="0"/>
              <a:cs typeface="Arial" panose="020B0604020202020204" pitchFamily="34" charset="0"/>
            </a:endParaRPr>
          </a:p>
          <a:p>
            <a:r>
              <a:rPr lang="es-MX" sz="1100" dirty="0">
                <a:latin typeface="Arial" panose="020B0604020202020204" pitchFamily="34" charset="0"/>
                <a:cs typeface="Arial" panose="020B0604020202020204" pitchFamily="34" charset="0"/>
              </a:rPr>
              <a:t>Los transformadores de control son transformadores de aislamiento de </a:t>
            </a:r>
            <a:r>
              <a:rPr lang="es-MX" sz="1100" dirty="0" smtClean="0">
                <a:latin typeface="Arial" panose="020B0604020202020204" pitchFamily="34" charset="0"/>
                <a:cs typeface="Arial" panose="020B0604020202020204" pitchFamily="34" charset="0"/>
              </a:rPr>
              <a:t>tensión constante </a:t>
            </a:r>
            <a:r>
              <a:rPr lang="es-MX" sz="1100" dirty="0">
                <a:latin typeface="Arial" panose="020B0604020202020204" pitchFamily="34" charset="0"/>
                <a:cs typeface="Arial" panose="020B0604020202020204" pitchFamily="34" charset="0"/>
              </a:rPr>
              <a:t>y tipo seco. Generalmente se usan con los devanados primarios conectados </a:t>
            </a:r>
            <a:r>
              <a:rPr lang="es-MX" sz="1100" dirty="0" smtClean="0">
                <a:latin typeface="Arial" panose="020B0604020202020204" pitchFamily="34" charset="0"/>
                <a:cs typeface="Arial" panose="020B0604020202020204" pitchFamily="34" charset="0"/>
              </a:rPr>
              <a:t>a circuitos </a:t>
            </a:r>
            <a:r>
              <a:rPr lang="es-MX" sz="1100" dirty="0">
                <a:latin typeface="Arial" panose="020B0604020202020204" pitchFamily="34" charset="0"/>
                <a:cs typeface="Arial" panose="020B0604020202020204" pitchFamily="34" charset="0"/>
              </a:rPr>
              <a:t>de distribución de baja tensión de 600 V o menos. La elección adecuada de </a:t>
            </a:r>
            <a:r>
              <a:rPr lang="es-MX" sz="1100" dirty="0" smtClean="0">
                <a:latin typeface="Arial" panose="020B0604020202020204" pitchFamily="34" charset="0"/>
                <a:cs typeface="Arial" panose="020B0604020202020204" pitchFamily="34" charset="0"/>
              </a:rPr>
              <a:t>un transformador </a:t>
            </a:r>
            <a:r>
              <a:rPr lang="es-MX" sz="1100" dirty="0">
                <a:latin typeface="Arial" panose="020B0604020202020204" pitchFamily="34" charset="0"/>
                <a:cs typeface="Arial" panose="020B0604020202020204" pitchFamily="34" charset="0"/>
              </a:rPr>
              <a:t>de control facilitará la alimentación con la potencia correcta a </a:t>
            </a:r>
            <a:r>
              <a:rPr lang="es-MX" sz="1100" dirty="0" smtClean="0">
                <a:latin typeface="Arial" panose="020B0604020202020204" pitchFamily="34" charset="0"/>
                <a:cs typeface="Arial" panose="020B0604020202020204" pitchFamily="34" charset="0"/>
              </a:rPr>
              <a:t>tensión reducida </a:t>
            </a:r>
            <a:r>
              <a:rPr lang="es-MX" sz="1100" dirty="0">
                <a:latin typeface="Arial" panose="020B0604020202020204" pitchFamily="34" charset="0"/>
                <a:cs typeface="Arial" panose="020B0604020202020204" pitchFamily="34" charset="0"/>
              </a:rPr>
              <a:t>para cargas de alumbrado y de control hasta 250 VA. </a:t>
            </a:r>
            <a:endParaRPr lang="es-MX" sz="1100" dirty="0" smtClean="0">
              <a:latin typeface="Arial" panose="020B0604020202020204" pitchFamily="34" charset="0"/>
              <a:cs typeface="Arial" panose="020B0604020202020204" pitchFamily="34" charset="0"/>
            </a:endParaRPr>
          </a:p>
          <a:p>
            <a:endParaRPr lang="es-MX"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Autotransformador</a:t>
            </a:r>
            <a:endParaRPr lang="es-ES" sz="1100" dirty="0">
              <a:latin typeface="Arial" panose="020B0604020202020204" pitchFamily="34" charset="0"/>
              <a:cs typeface="Arial" panose="020B0604020202020204" pitchFamily="34" charset="0"/>
            </a:endParaRPr>
          </a:p>
          <a:p>
            <a:endParaRPr lang="es-ES" sz="1100"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El primario y el secundario del transformador están conectados en serie, constituyendo un bobinado único. Pesa menos y es más barato que un transformador y por ello se emplea habitualmente para convertir 220 V a 125 V y viceversa y en otras aplicaciones similares. Tiene el inconveniente de no proporcionar aislamiento galvánico entre el primario y el secundario.</a:t>
            </a:r>
          </a:p>
          <a:p>
            <a:endParaRPr lang="es-ES"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Transformador con núcleo toroidal o envolvente</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El núcleo consiste en un anillo, normalmente de compuestos artificiales de ferrita, sobre el que se bobinan el primario y el secundario. Son más voluminosos, pero el flujo magnético queda confinado en el núcleo, teniendo flujos de dispersión muy reducidos y bajas pérdidas por </a:t>
            </a:r>
            <a:r>
              <a:rPr lang="es-ES" sz="1100" dirty="0">
                <a:latin typeface="Arial" panose="020B0604020202020204" pitchFamily="34" charset="0"/>
                <a:cs typeface="Arial" panose="020B0604020202020204" pitchFamily="34" charset="0"/>
                <a:hlinkClick r:id="rId2" tooltip="Corrientes de Foucault"/>
              </a:rPr>
              <a:t>corrientes de Foucault</a:t>
            </a:r>
            <a:r>
              <a:rPr lang="es-ES" sz="1100" dirty="0">
                <a:latin typeface="Arial" panose="020B0604020202020204" pitchFamily="34" charset="0"/>
                <a:cs typeface="Arial" panose="020B0604020202020204" pitchFamily="34" charset="0"/>
              </a:rPr>
              <a:t>.</a:t>
            </a:r>
          </a:p>
          <a:p>
            <a:endParaRPr lang="es-ES" sz="1100" dirty="0">
              <a:latin typeface="Arial" panose="020B0604020202020204" pitchFamily="34" charset="0"/>
              <a:cs typeface="Arial" panose="020B0604020202020204" pitchFamily="34" charset="0"/>
            </a:endParaRPr>
          </a:p>
          <a:p>
            <a:endParaRPr lang="es-MX" sz="1100" dirty="0" smtClean="0">
              <a:latin typeface="Arial" panose="020B0604020202020204" pitchFamily="34" charset="0"/>
              <a:cs typeface="Arial" panose="020B0604020202020204" pitchFamily="34" charset="0"/>
            </a:endParaRPr>
          </a:p>
          <a:p>
            <a:endParaRPr lang="es-MX" sz="1100" dirty="0">
              <a:latin typeface="Arial" panose="020B0604020202020204" pitchFamily="34" charset="0"/>
              <a:cs typeface="Arial" panose="020B0604020202020204" pitchFamily="34" charset="0"/>
            </a:endParaRPr>
          </a:p>
          <a:p>
            <a:endParaRPr lang="es-MX" sz="1100" dirty="0">
              <a:latin typeface="Arial" panose="020B0604020202020204" pitchFamily="34" charset="0"/>
              <a:cs typeface="Arial" panose="020B0604020202020204" pitchFamily="34" charset="0"/>
            </a:endParaRPr>
          </a:p>
        </p:txBody>
      </p:sp>
      <p:pic>
        <p:nvPicPr>
          <p:cNvPr id="10242" name="Picture 2" descr="http://htmlimg2.scribdassets.com/hsffnyps0663ru/images/12-b5a3ab95de.jpg"/>
          <p:cNvPicPr>
            <a:picLocks noChangeAspect="1" noChangeArrowheads="1"/>
          </p:cNvPicPr>
          <p:nvPr/>
        </p:nvPicPr>
        <p:blipFill rotWithShape="1">
          <a:blip r:embed="rId3">
            <a:extLst>
              <a:ext uri="{28A0092B-C50C-407E-A947-70E740481C1C}">
                <a14:useLocalDpi xmlns:a14="http://schemas.microsoft.com/office/drawing/2010/main" val="0"/>
              </a:ext>
            </a:extLst>
          </a:blip>
          <a:srcRect t="46271" b="-26"/>
          <a:stretch/>
        </p:blipFill>
        <p:spPr bwMode="auto">
          <a:xfrm>
            <a:off x="6444208" y="188640"/>
            <a:ext cx="2447925" cy="2841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217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476672"/>
            <a:ext cx="5616624" cy="4662815"/>
          </a:xfrm>
          <a:prstGeom prst="rect">
            <a:avLst/>
          </a:prstGeom>
        </p:spPr>
        <p:txBody>
          <a:bodyPr wrap="square">
            <a:spAutoFit/>
          </a:bodyPr>
          <a:lstStyle/>
          <a:p>
            <a:r>
              <a:rPr lang="es-ES" sz="1100" b="1" dirty="0">
                <a:latin typeface="Arial" panose="020B0604020202020204" pitchFamily="34" charset="0"/>
                <a:cs typeface="Arial" panose="020B0604020202020204" pitchFamily="34" charset="0"/>
              </a:rPr>
              <a:t>Transformador de grano orientado</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El núcleo está formado por una chapa de hierro de grano orientado, enrollada sobre sí misma, siempre en el mismo sentido, en lugar de las láminas de hierro dulce separadas habituales. Presenta pérdidas muy reducidas pero es caro. La chapa de hierro de grano orientado puede ser también utilizada en transformadores orientados (chapa en E), reduciendo sus pérdidas.</a:t>
            </a:r>
          </a:p>
          <a:p>
            <a:endParaRPr lang="es-ES"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Transformador de núcleo de aire</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En aplicaciones de alta frecuencia se emplean bobinados sobre un carrete sin núcleo o con un pequeño cilindro de ferrita que se introduce más o menos en el carrete, para ajustar su inductancia.</a:t>
            </a:r>
          </a:p>
          <a:p>
            <a:endParaRPr lang="es-ES"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Transformador de núcleo envolvente</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Están provistos de núcleos de ferrita divididos en dos mitades que, como una concha, envuelven los bobinados. Evitan los flujos de dispersión.</a:t>
            </a:r>
          </a:p>
          <a:p>
            <a:endParaRPr lang="es-ES" sz="1100" dirty="0">
              <a:latin typeface="Arial" panose="020B0604020202020204" pitchFamily="34" charset="0"/>
              <a:cs typeface="Arial" panose="020B0604020202020204" pitchFamily="34" charset="0"/>
            </a:endParaRPr>
          </a:p>
          <a:p>
            <a:r>
              <a:rPr lang="es-ES" sz="1100" b="1" dirty="0">
                <a:latin typeface="Arial" panose="020B0604020202020204" pitchFamily="34" charset="0"/>
                <a:cs typeface="Arial" panose="020B0604020202020204" pitchFamily="34" charset="0"/>
              </a:rPr>
              <a:t>Transformador piezoeléctrico</a:t>
            </a:r>
          </a:p>
          <a:p>
            <a:endParaRPr lang="es-ES" sz="1100" b="1" dirty="0">
              <a:latin typeface="Arial" panose="020B0604020202020204" pitchFamily="34" charset="0"/>
              <a:cs typeface="Arial" panose="020B0604020202020204" pitchFamily="34" charset="0"/>
            </a:endParaRPr>
          </a:p>
          <a:p>
            <a:r>
              <a:rPr lang="es-ES" sz="1100" dirty="0">
                <a:latin typeface="Arial" panose="020B0604020202020204" pitchFamily="34" charset="0"/>
                <a:cs typeface="Arial" panose="020B0604020202020204" pitchFamily="34" charset="0"/>
              </a:rPr>
              <a:t>Para ciertas aplicaciones han aparecido en el mercado transformadores que no están basados en el flujo magnético para transportar la energía entre el primario y el secundario, sino que se emplean vibraciones mecánicas en un cristal piezoeléctrico. Tienen la ventaja de ser muy planos y funcionar bien a frecuencias elevadas. Se usan en algunos convertidores de tensión para alimentar las lámparas fluorescentes de los monitores de LED y TFT usados en computación y en televisión.</a:t>
            </a:r>
          </a:p>
        </p:txBody>
      </p:sp>
      <p:pic>
        <p:nvPicPr>
          <p:cNvPr id="1026" name="Picture 2" descr="File:Trafo.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759768"/>
            <a:ext cx="2202516" cy="1877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Small toroidal transformer.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7923" y="3789040"/>
            <a:ext cx="2178802" cy="189736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6444208" y="2808079"/>
            <a:ext cx="2202516" cy="461665"/>
          </a:xfrm>
          <a:prstGeom prst="rect">
            <a:avLst/>
          </a:prstGeom>
        </p:spPr>
        <p:txBody>
          <a:bodyPr wrap="square">
            <a:spAutoFit/>
          </a:bodyPr>
          <a:lstStyle/>
          <a:p>
            <a:r>
              <a:rPr lang="es-ES" sz="1200" dirty="0">
                <a:solidFill>
                  <a:schemeClr val="tx1">
                    <a:lumMod val="50000"/>
                    <a:lumOff val="50000"/>
                  </a:schemeClr>
                </a:solidFill>
              </a:rPr>
              <a:t>Pequeño transformador con núcleo toroidal</a:t>
            </a:r>
            <a:endParaRPr lang="es-MX" sz="1200" dirty="0">
              <a:solidFill>
                <a:schemeClr val="tx1">
                  <a:lumMod val="50000"/>
                  <a:lumOff val="50000"/>
                </a:schemeClr>
              </a:solidFill>
            </a:endParaRPr>
          </a:p>
        </p:txBody>
      </p:sp>
      <p:sp>
        <p:nvSpPr>
          <p:cNvPr id="3" name="2 Rectángulo"/>
          <p:cNvSpPr/>
          <p:nvPr/>
        </p:nvSpPr>
        <p:spPr>
          <a:xfrm>
            <a:off x="6472732" y="5877272"/>
            <a:ext cx="2173993" cy="261610"/>
          </a:xfrm>
          <a:prstGeom prst="rect">
            <a:avLst/>
          </a:prstGeom>
        </p:spPr>
        <p:txBody>
          <a:bodyPr wrap="none">
            <a:spAutoFit/>
          </a:bodyPr>
          <a:lstStyle/>
          <a:p>
            <a:r>
              <a:rPr lang="es-ES" sz="1100" dirty="0">
                <a:solidFill>
                  <a:schemeClr val="tx1">
                    <a:lumMod val="50000"/>
                    <a:lumOff val="50000"/>
                  </a:schemeClr>
                </a:solidFill>
              </a:rPr>
              <a:t>Transformador de grano orientado</a:t>
            </a:r>
            <a:endParaRPr lang="es-MX" sz="1100" dirty="0">
              <a:solidFill>
                <a:schemeClr val="tx1">
                  <a:lumMod val="50000"/>
                  <a:lumOff val="50000"/>
                </a:schemeClr>
              </a:solidFill>
            </a:endParaRPr>
          </a:p>
        </p:txBody>
      </p:sp>
    </p:spTree>
    <p:extLst>
      <p:ext uri="{BB962C8B-B14F-4D97-AF65-F5344CB8AC3E}">
        <p14:creationId xmlns:p14="http://schemas.microsoft.com/office/powerpoint/2010/main" val="398117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332656"/>
            <a:ext cx="8064896" cy="5816977"/>
          </a:xfrm>
          <a:prstGeom prst="rect">
            <a:avLst/>
          </a:prstGeom>
        </p:spPr>
        <p:txBody>
          <a:bodyPr wrap="square">
            <a:spAutoFit/>
          </a:bodyPr>
          <a:lstStyle/>
          <a:p>
            <a:r>
              <a:rPr lang="es-MX" sz="1200" dirty="0" smtClean="0">
                <a:latin typeface="Arial" panose="020B0604020202020204" pitchFamily="34" charset="0"/>
                <a:cs typeface="Arial" panose="020B0604020202020204" pitchFamily="34" charset="0"/>
              </a:rPr>
              <a:t>CONCLUSIONES </a:t>
            </a: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gracias a esta investigación a  ampliado mas mis conocimiento en materia de urbanismo ya que constantemente estamos observándolos y en casos hasta los contemplamos para un proyecto de urbanismo.</a:t>
            </a:r>
          </a:p>
          <a:p>
            <a:r>
              <a:rPr lang="es-MX" sz="1200" dirty="0" smtClean="0">
                <a:latin typeface="Arial" panose="020B0604020202020204" pitchFamily="34" charset="0"/>
                <a:cs typeface="Arial" panose="020B0604020202020204" pitchFamily="34" charset="0"/>
              </a:rPr>
              <a:t>me enfoque la investigación y tipos de transformadores que estén dentro del campo de acción de la arquitectura dándome como un resultado como adecuar o suministrar la energía eléctrica a aparatos que residen dentro de un edificio o que incluso son dispensables para el optimo funcionamiento.</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un predimencionamiento y un calculo de área ´para satisfacer las necesidades del proyecto  donde se tenga que usar.</a:t>
            </a:r>
          </a:p>
          <a:p>
            <a:r>
              <a:rPr lang="es-MX" sz="1200" dirty="0" smtClean="0">
                <a:latin typeface="Arial" panose="020B0604020202020204" pitchFamily="34" charset="0"/>
                <a:cs typeface="Arial" panose="020B0604020202020204" pitchFamily="34" charset="0"/>
              </a:rPr>
              <a:t>y otro tema de interés al menos de mi punto de vista es la representación grafica que al igual que los arquitectos son base fundamental para el entendimieto y diseño de los nuevos transformadores.</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también observe como calcular o que formulas usar para calcular un trasformador y aquí es donde entra lo malo de esta investigación ya que por entregas de la facultad no le puse mas empeño a la investigación por lo que me ocasiono una o mas de una interrogante:</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¿como usar las formulas? ¿todos los transformadores se rigen por la misma ley de maxwell? ¿cómo saber que tipo de transformador es ideal para cada uno de los proyectos arquitectónico y de urbanismo? ¿demostración física de un transformador?</a:t>
            </a:r>
          </a:p>
          <a:p>
            <a:r>
              <a:rPr lang="es-MX" sz="1200" dirty="0" smtClean="0">
                <a:latin typeface="Arial" panose="020B0604020202020204" pitchFamily="34" charset="0"/>
                <a:cs typeface="Arial" panose="020B0604020202020204" pitchFamily="34" charset="0"/>
              </a:rPr>
              <a:t>¿qué mas se debe de saber en el campo de las matemáticas para diseñar un transformador eléctrico? ¿dónde puedo consultar guías mecánicas de los transformadores? ¿compañías lideres en vender o diseñar transformadores eléctrico?</a:t>
            </a: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8786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332656"/>
            <a:ext cx="8064896" cy="4339650"/>
          </a:xfrm>
          <a:prstGeom prst="rect">
            <a:avLst/>
          </a:prstGeom>
        </p:spPr>
        <p:txBody>
          <a:bodyPr wrap="square">
            <a:spAutoFit/>
          </a:bodyPr>
          <a:lstStyle/>
          <a:p>
            <a:r>
              <a:rPr lang="es-MX" sz="1200" dirty="0" smtClean="0">
                <a:latin typeface="Arial" panose="020B0604020202020204" pitchFamily="34" charset="0"/>
                <a:cs typeface="Arial" panose="020B0604020202020204" pitchFamily="34" charset="0"/>
              </a:rPr>
              <a:t>FUENTES DE CONSULTA</a:t>
            </a: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TITULO: ELECTROTECNIA PARA INGENIEROS NO ESPECIALISTAS</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AUTOR: DR. ING. IND. MIGUEL ÁNGEL RODRÍGUEZ POZUETA</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EDITORIAL: DEPARTAMENTO DE INGENIERÍA ELÉCTRICA Y ENERGÉTICA</a:t>
            </a:r>
          </a:p>
          <a:p>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TITULO: AMPERIS ING.</a:t>
            </a: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WEB: http://www.amperis.com/recursos/articulos/medida-resistencia-bobinados-transformadores/  </a:t>
            </a: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TITULO: SIMBOLOS ELECTRICOS Y ELECTRONICOS </a:t>
            </a:r>
          </a:p>
          <a:p>
            <a:endParaRPr lang="es-MX" sz="1200" dirty="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WEB: </a:t>
            </a:r>
            <a:r>
              <a:rPr lang="es-MX" sz="1200" dirty="0" smtClean="0">
                <a:latin typeface="Arial" panose="020B0604020202020204" pitchFamily="34" charset="0"/>
                <a:cs typeface="Arial" panose="020B0604020202020204" pitchFamily="34" charset="0"/>
                <a:hlinkClick r:id="rId2"/>
              </a:rPr>
              <a:t>http://www.simbologia-electronica.com/simbolos-electricos-electronicos/simbolos-transformadores-electronicos.htm</a:t>
            </a:r>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95721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C0C0C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2343</Words>
  <Application>Microsoft Office PowerPoint</Application>
  <PresentationFormat>Carta (216 x 279 mm)</PresentationFormat>
  <Paragraphs>265</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ROBOTINA</dc:creator>
  <cp:lastModifiedBy>ROBOTINA</cp:lastModifiedBy>
  <cp:revision>20</cp:revision>
  <dcterms:created xsi:type="dcterms:W3CDTF">2013-12-03T21:35:54Z</dcterms:created>
  <dcterms:modified xsi:type="dcterms:W3CDTF">2013-12-05T02:43:37Z</dcterms:modified>
</cp:coreProperties>
</file>